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333" r:id="rId5"/>
    <p:sldId id="336" r:id="rId6"/>
    <p:sldId id="337" r:id="rId7"/>
    <p:sldId id="268" r:id="rId8"/>
    <p:sldId id="270" r:id="rId9"/>
    <p:sldId id="283" r:id="rId10"/>
    <p:sldId id="271" r:id="rId11"/>
    <p:sldId id="273" r:id="rId12"/>
    <p:sldId id="357" r:id="rId13"/>
    <p:sldId id="272" r:id="rId14"/>
    <p:sldId id="359" r:id="rId15"/>
    <p:sldId id="274" r:id="rId16"/>
    <p:sldId id="275" r:id="rId17"/>
    <p:sldId id="360" r:id="rId18"/>
    <p:sldId id="277" r:id="rId19"/>
    <p:sldId id="361" r:id="rId20"/>
    <p:sldId id="291" r:id="rId21"/>
  </p:sldIdLst>
  <p:sldSz cx="12192000" cy="6858000"/>
  <p:notesSz cx="6858000" cy="9144000"/>
  <p:embeddedFontLst>
    <p:embeddedFont>
      <p:font typeface="腾祥倩影简" panose="01010104010101010101" charset="-122"/>
      <p:regular r:id="rId25"/>
    </p:embeddedFont>
    <p:embeddedFont>
      <p:font typeface="Arial Rounded MT Bold" panose="020F0704030504030204" pitchFamily="34" charset="0"/>
      <p:regular r:id="rId26"/>
    </p:embeddedFont>
    <p:embeddedFont>
      <p:font typeface="微软雅黑" panose="020B0503020204020204" pitchFamily="34" charset="-122"/>
      <p:regular r:id="rId27"/>
    </p:embeddedFont>
    <p:embeddedFont>
      <p:font typeface="方正达利体简体 Heavy" panose="02010600030101010101" pitchFamily="2" charset="-122"/>
      <p:regular r:id="rId28"/>
    </p:embeddedFont>
    <p:embeddedFont>
      <p:font typeface="等线" panose="02010600030101010101" charset="-122"/>
      <p:regular r:id="rId29"/>
    </p:embeddedFont>
    <p:embeddedFont>
      <p:font typeface="等线 Light" panose="02010600030101010101" charset="-122"/>
      <p:regular r:id="rId30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80808"/>
    <a:srgbClr val="FFD7D7"/>
    <a:srgbClr val="07C3E9"/>
    <a:srgbClr val="FF9900"/>
    <a:srgbClr val="FFFE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37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-540" y="-78"/>
      </p:cViewPr>
      <p:guideLst>
        <p:guide orient="horz" pos="2072"/>
        <p:guide orient="horz" pos="4004"/>
        <p:guide pos="379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0" Type="http://schemas.openxmlformats.org/officeDocument/2006/relationships/font" Target="fonts/font6.fntdata"/><Relationship Id="rId3" Type="http://schemas.openxmlformats.org/officeDocument/2006/relationships/slide" Target="slides/slide1.xml"/><Relationship Id="rId29" Type="http://schemas.openxmlformats.org/officeDocument/2006/relationships/font" Target="fonts/font5.fntdata"/><Relationship Id="rId28" Type="http://schemas.openxmlformats.org/officeDocument/2006/relationships/font" Target="fonts/font4.fntdata"/><Relationship Id="rId27" Type="http://schemas.openxmlformats.org/officeDocument/2006/relationships/font" Target="fonts/font3.fntdata"/><Relationship Id="rId26" Type="http://schemas.openxmlformats.org/officeDocument/2006/relationships/font" Target="fonts/font2.fntdata"/><Relationship Id="rId25" Type="http://schemas.openxmlformats.org/officeDocument/2006/relationships/font" Target="fonts/font1.fntdata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9F536F-E988-4E5E-A866-FFDAE833A3F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853E9-2AF2-40A1-8CB5-22A2DB2C00D8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853E9-2AF2-40A1-8CB5-22A2DB2C00D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rgbClr val="080808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80808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1FE5-7473-4E1A-8818-ACD8AF63AB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763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1FE5-7473-4E1A-8818-ACD8AF63AB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1FE5-7473-4E1A-8818-ACD8AF63AB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763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rgbClr val="080808"/>
                </a:solidFill>
              </a:defRPr>
            </a:lvl1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1FE5-7473-4E1A-8818-ACD8AF63AB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1FE5-7473-4E1A-8818-ACD8AF63AB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763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1FE5-7473-4E1A-8818-ACD8AF63AB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1FE5-7473-4E1A-8818-ACD8AF63AB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763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1FE5-7473-4E1A-8818-ACD8AF63AB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1FE5-7473-4E1A-8818-ACD8AF63AB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1FE5-7473-4E1A-8818-ACD8AF63AB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701FE5-7473-4E1A-8818-ACD8AF63AB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hf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3.jpeg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 userDrawn="1"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01FE5-7473-4E1A-8818-ACD8AF63AB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822000"/>
            <a:ext cx="12192000" cy="3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0" y="6634480"/>
            <a:ext cx="12192000" cy="1219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1" name="矩形 10"/>
          <p:cNvSpPr/>
          <p:nvPr userDrawn="1"/>
        </p:nvSpPr>
        <p:spPr>
          <a:xfrm>
            <a:off x="666750" y="0"/>
            <a:ext cx="3048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 useBgFill="1">
        <p:nvSpPr>
          <p:cNvPr id="12" name="矩形 11"/>
          <p:cNvSpPr/>
          <p:nvPr userDrawn="1"/>
        </p:nvSpPr>
        <p:spPr>
          <a:xfrm>
            <a:off x="11220450" y="0"/>
            <a:ext cx="3048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7" name="图片 16" descr="图片包含 建筑物&#10;&#10;已生成高可信度的说明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9" name="矩形 18"/>
          <p:cNvSpPr/>
          <p:nvPr userDrawn="1"/>
        </p:nvSpPr>
        <p:spPr>
          <a:xfrm>
            <a:off x="2114550" y="0"/>
            <a:ext cx="8001907" cy="1103086"/>
          </a:xfrm>
          <a:prstGeom prst="rect">
            <a:avLst/>
          </a:prstGeom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8610600" y="5772785"/>
            <a:ext cx="3027680" cy="5835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3200">
                <a:solidFill>
                  <a:srgbClr val="080808"/>
                </a:solidFill>
                <a:effectLst/>
              </a:rPr>
              <a:t>福大计财处出品</a:t>
            </a:r>
            <a:endParaRPr lang="zh-CN" altLang="en-US" sz="3200">
              <a:solidFill>
                <a:srgbClr val="080808"/>
              </a:solidFill>
              <a:effectLst/>
            </a:endParaRPr>
          </a:p>
        </p:txBody>
      </p:sp>
      <p:pic>
        <p:nvPicPr>
          <p:cNvPr id="7" name="图片 6" descr="490748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182245" y="161925"/>
            <a:ext cx="1527810" cy="152781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hyperlink" Target="http://info.fzu.edu.cn/upload/file/20171110154939481.xls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7.xml"/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5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3" Type="http://schemas.openxmlformats.org/officeDocument/2006/relationships/slideLayout" Target="../slideLayouts/slideLayout7.xml"/><Relationship Id="rId22" Type="http://schemas.openxmlformats.org/officeDocument/2006/relationships/tags" Target="../tags/tag19.xml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image" Target="../media/image2.png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image" Target="../media/image6.jpeg"/><Relationship Id="rId12" Type="http://schemas.openxmlformats.org/officeDocument/2006/relationships/tags" Target="../tags/tag10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872614" y="2404548"/>
            <a:ext cx="8446770" cy="230695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zh-CN" altLang="en-US" sz="7200" b="1">
                <a:ln>
                  <a:noFill/>
                </a:ln>
                <a:solidFill>
                  <a:srgbClr val="08080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福州大学会议费管理</a:t>
            </a:r>
            <a:endParaRPr lang="zh-CN" altLang="en-US" sz="7200" b="1">
              <a:ln>
                <a:noFill/>
              </a:ln>
              <a:solidFill>
                <a:srgbClr val="080808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  <a:p>
            <a:pPr algn="ctr"/>
            <a:r>
              <a:rPr lang="zh-CN" altLang="en-US" sz="7200" b="1">
                <a:ln>
                  <a:noFill/>
                </a:ln>
                <a:solidFill>
                  <a:srgbClr val="080808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实施细则（暂行）</a:t>
            </a:r>
            <a:endParaRPr lang="zh-CN" altLang="en-US" sz="7200" b="1">
              <a:ln>
                <a:noFill/>
              </a:ln>
              <a:solidFill>
                <a:srgbClr val="080808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474622" y="795657"/>
            <a:ext cx="1645921" cy="1235693"/>
            <a:chOff x="2670679" y="795657"/>
            <a:chExt cx="1645921" cy="1235693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670679" y="795657"/>
              <a:ext cx="1645921" cy="1235693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3223046" y="966684"/>
              <a:ext cx="700047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dirty="0">
                  <a:latin typeface="腾祥倩影简" panose="01010104010101010101" charset="-122"/>
                  <a:ea typeface="腾祥倩影简" panose="01010104010101010101" charset="-122"/>
                </a:rPr>
                <a:t>大</a:t>
              </a:r>
              <a:endParaRPr lang="zh-CN" altLang="en-US" sz="4400" dirty="0">
                <a:latin typeface="腾祥倩影简" panose="01010104010101010101" charset="-122"/>
                <a:ea typeface="腾祥倩影简" panose="01010104010101010101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757508" y="795657"/>
            <a:ext cx="1645921" cy="1235693"/>
            <a:chOff x="4143825" y="795657"/>
            <a:chExt cx="1645921" cy="1235693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143825" y="795657"/>
              <a:ext cx="1645921" cy="1235693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4672252" y="937422"/>
              <a:ext cx="700047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dirty="0">
                  <a:latin typeface="腾祥倩影简" panose="01010104010101010101" charset="-122"/>
                  <a:ea typeface="腾祥倩影简" panose="01010104010101010101" charset="-122"/>
                </a:rPr>
                <a:t>计</a:t>
              </a:r>
              <a:endParaRPr lang="zh-CN" altLang="en-US" sz="4400" dirty="0">
                <a:latin typeface="腾祥倩影简" panose="01010104010101010101" charset="-122"/>
                <a:ea typeface="腾祥倩影简" panose="01010104010101010101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040394" y="795657"/>
            <a:ext cx="1645921" cy="1235693"/>
            <a:chOff x="5616971" y="795657"/>
            <a:chExt cx="1645921" cy="1235693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616971" y="795657"/>
              <a:ext cx="1645921" cy="1235693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6148270" y="937422"/>
              <a:ext cx="700047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dirty="0">
                  <a:latin typeface="腾祥倩影简" panose="01010104010101010101" charset="-122"/>
                  <a:ea typeface="腾祥倩影简" panose="01010104010101010101" charset="-122"/>
                </a:rPr>
                <a:t>财</a:t>
              </a:r>
              <a:endParaRPr lang="zh-CN" altLang="en-US" sz="4400" dirty="0">
                <a:latin typeface="腾祥倩影简" panose="01010104010101010101" charset="-122"/>
                <a:ea typeface="腾祥倩影简" panose="01010104010101010101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323280" y="795657"/>
            <a:ext cx="1645921" cy="1235693"/>
            <a:chOff x="7090116" y="795657"/>
            <a:chExt cx="1645921" cy="1235693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090116" y="795657"/>
              <a:ext cx="1645921" cy="1235693"/>
            </a:xfrm>
            <a:prstGeom prst="rect">
              <a:avLst/>
            </a:prstGeom>
          </p:spPr>
        </p:pic>
        <p:sp>
          <p:nvSpPr>
            <p:cNvPr id="26" name="文本框 25"/>
            <p:cNvSpPr txBox="1"/>
            <p:nvPr/>
          </p:nvSpPr>
          <p:spPr>
            <a:xfrm>
              <a:off x="7621416" y="913130"/>
              <a:ext cx="700047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dirty="0">
                  <a:latin typeface="腾祥倩影简" panose="01010104010101010101" charset="-122"/>
                  <a:ea typeface="腾祥倩影简" panose="01010104010101010101" charset="-122"/>
                </a:rPr>
                <a:t>处</a:t>
              </a:r>
              <a:endParaRPr lang="zh-CN" altLang="en-US" sz="4400" dirty="0">
                <a:latin typeface="腾祥倩影简" panose="01010104010101010101" charset="-122"/>
                <a:ea typeface="腾祥倩影简" panose="01010104010101010101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191736" y="795657"/>
            <a:ext cx="1645921" cy="1235693"/>
            <a:chOff x="1575111" y="817536"/>
            <a:chExt cx="1645921" cy="1235693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575111" y="817536"/>
              <a:ext cx="1645921" cy="1235693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2127478" y="988563"/>
              <a:ext cx="700047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dirty="0">
                  <a:latin typeface="腾祥倩影简" panose="01010104010101010101" charset="-122"/>
                  <a:ea typeface="腾祥倩影简" panose="01010104010101010101" charset="-122"/>
                </a:rPr>
                <a:t>福</a:t>
              </a:r>
              <a:endParaRPr lang="zh-CN" altLang="en-US" sz="4400" dirty="0">
                <a:latin typeface="腾祥倩影简" panose="01010104010101010101" charset="-122"/>
                <a:ea typeface="腾祥倩影简" panose="01010104010101010101" charset="-122"/>
              </a:endParaRPr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">
        <p14:ferris dir="l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4034155" y="211108"/>
            <a:ext cx="79629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080808"/>
                </a:solidFill>
              </a:rPr>
              <a:t>六、会议管理</a:t>
            </a:r>
            <a:r>
              <a:rPr lang="zh-CN" altLang="en-US" sz="3600" b="1" dirty="0" smtClean="0">
                <a:solidFill>
                  <a:srgbClr val="080808"/>
                </a:solidFill>
              </a:rPr>
              <a:t>事项</a:t>
            </a:r>
            <a:r>
              <a:rPr lang="en-US" altLang="zh-CN" sz="3600" b="1" dirty="0" smtClean="0">
                <a:solidFill>
                  <a:srgbClr val="080808"/>
                </a:solidFill>
              </a:rPr>
              <a:t>(</a:t>
            </a:r>
            <a:r>
              <a:rPr lang="zh-CN" altLang="en-US" sz="3600" b="1" dirty="0" smtClean="0">
                <a:solidFill>
                  <a:srgbClr val="080808"/>
                </a:solidFill>
              </a:rPr>
              <a:t>一</a:t>
            </a:r>
            <a:r>
              <a:rPr lang="en-US" altLang="zh-CN" sz="3600" b="1" dirty="0" smtClean="0">
                <a:solidFill>
                  <a:srgbClr val="080808"/>
                </a:solidFill>
              </a:rPr>
              <a:t>)</a:t>
            </a:r>
            <a:endParaRPr lang="zh-CN" altLang="en-US" sz="3600" b="1" dirty="0">
              <a:solidFill>
                <a:srgbClr val="080808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2855888" y="2131402"/>
            <a:ext cx="150495" cy="1504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  <p:sp>
        <p:nvSpPr>
          <p:cNvPr id="9" name="圆角矩形 27"/>
          <p:cNvSpPr/>
          <p:nvPr/>
        </p:nvSpPr>
        <p:spPr>
          <a:xfrm>
            <a:off x="1011116" y="3264438"/>
            <a:ext cx="1783228" cy="1114132"/>
          </a:xfrm>
          <a:prstGeom prst="roundRect">
            <a:avLst>
              <a:gd name="adj" fmla="val 890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pc="3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人数</a:t>
            </a:r>
            <a:r>
              <a:rPr lang="zh-CN" altLang="en-US" b="1" spc="3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endParaRPr lang="en-US" altLang="zh-CN" b="1" spc="300" dirty="0" smtClean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spc="3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</a:t>
            </a:r>
            <a:endParaRPr lang="zh-CN" altLang="en-US" b="1" spc="3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32759" y="1185985"/>
            <a:ext cx="8463280" cy="21698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会议实行定点管理</a:t>
            </a:r>
            <a:r>
              <a:rPr lang="zh-CN" altLang="en-US" dirty="0">
                <a:solidFill>
                  <a:srgbClr val="080808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，各单位会议应当到定点会议场所召开，按照协议价格结算费用。未纳入定点范围，价格低于会议综合定额标准的单位内部会议室、交流中心等，可优先作为本单位会议场所</a:t>
            </a:r>
            <a:r>
              <a:rPr lang="zh-CN" altLang="en-US" dirty="0" smtClean="0">
                <a:solidFill>
                  <a:srgbClr val="080808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。</a:t>
            </a:r>
            <a:r>
              <a:rPr lang="en-US" altLang="zh-CN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【</a:t>
            </a:r>
            <a:r>
              <a:rPr lang="zh-CN" altLang="en-US" dirty="0" smtClean="0">
                <a:solidFill>
                  <a:srgbClr val="080808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参见</a:t>
            </a:r>
            <a:r>
              <a:rPr lang="zh-CN" altLang="en-US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福州大学关于印发修订后的国（境）内会议费管理暂行办法的通知福大财</a:t>
            </a:r>
            <a:r>
              <a:rPr lang="en-US" altLang="zh-CN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〔2017〕23</a:t>
            </a:r>
            <a:r>
              <a:rPr lang="zh-CN" altLang="en-US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号附件</a:t>
            </a:r>
            <a:r>
              <a:rPr lang="en-US" altLang="zh-CN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:</a:t>
            </a:r>
            <a:r>
              <a:rPr lang="en-US" altLang="zh-CN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"/>
              </a:rPr>
              <a:t>2017-2018</a:t>
            </a:r>
            <a:r>
              <a:rPr lang="zh-CN" altLang="en-US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"/>
              </a:rPr>
              <a:t>年党政机关会议定点场所第一至五批名单</a:t>
            </a:r>
            <a:r>
              <a:rPr lang="en-US" altLang="zh-CN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endParaRPr lang="zh-CN" altLang="en-US" dirty="0">
              <a:solidFill>
                <a:srgbClr val="080808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4" name="圆角矩形 27"/>
          <p:cNvSpPr/>
          <p:nvPr/>
        </p:nvSpPr>
        <p:spPr>
          <a:xfrm>
            <a:off x="994850" y="1741560"/>
            <a:ext cx="1790700" cy="1186815"/>
          </a:xfrm>
          <a:prstGeom prst="roundRect">
            <a:avLst>
              <a:gd name="adj" fmla="val 890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pc="3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定点</a:t>
            </a:r>
            <a:r>
              <a:rPr lang="zh-CN" altLang="en-US" b="1" spc="3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</a:t>
            </a:r>
            <a:endParaRPr lang="en-US" altLang="zh-CN" b="1" spc="300" dirty="0" smtClean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spc="300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新增</a:t>
            </a:r>
            <a:endParaRPr lang="zh-CN" altLang="en-US" b="1" spc="300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50345" y="3235570"/>
            <a:ext cx="8080375" cy="133882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参会人员在</a:t>
            </a:r>
            <a:r>
              <a:rPr lang="zh-CN" altLang="en-US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50人以内</a:t>
            </a:r>
            <a:r>
              <a:rPr lang="zh-CN" altLang="en-US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且</a:t>
            </a:r>
            <a:r>
              <a:rPr lang="zh-CN" altLang="en-US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无外地代表</a:t>
            </a:r>
            <a:r>
              <a:rPr lang="zh-CN" altLang="en-US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的会议,原则上在学校内部会议室召开。管理会议参会人员不得超过50人，其中，工作人员控制在会议代表人数的</a:t>
            </a:r>
            <a:r>
              <a:rPr lang="zh-CN" altLang="en-US" dirty="0">
                <a:solidFill>
                  <a:srgbClr val="C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6%</a:t>
            </a:r>
            <a:r>
              <a:rPr lang="zh-CN" altLang="en-US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以内，且会议报到和离开时间合计</a:t>
            </a:r>
            <a:r>
              <a:rPr lang="zh-CN" altLang="en-US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不得超过1天</a:t>
            </a:r>
            <a:r>
              <a:rPr lang="zh-CN" altLang="en-US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。</a:t>
            </a:r>
            <a:endParaRPr lang="zh-CN" altLang="en-US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873472" y="3649100"/>
            <a:ext cx="150495" cy="1504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378857" y="4920567"/>
            <a:ext cx="879030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会议地点原则上安排在校内或四星级以下(含四星)饭店召开。参会人员在50人以内且无外地代表的会议,原则上在学校内部会议室召开。</a:t>
            </a:r>
            <a:endParaRPr lang="zh-CN" altLang="en-US" dirty="0">
              <a:solidFill>
                <a:srgbClr val="00000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249193" y="5134708"/>
            <a:ext cx="1001639" cy="584775"/>
          </a:xfrm>
          <a:prstGeom prst="rect">
            <a:avLst/>
          </a:prstGeom>
          <a:solidFill>
            <a:srgbClr val="FFD7D7"/>
          </a:solidFill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旧</a:t>
            </a:r>
            <a:r>
              <a:rPr lang="zh-CN" altLang="en-US" sz="3200" b="1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则</a:t>
            </a:r>
            <a:endParaRPr lang="zh-CN" altLang="en-US" sz="3200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55063" y="4702713"/>
            <a:ext cx="11340084" cy="0"/>
          </a:xfrm>
          <a:prstGeom prst="line">
            <a:avLst/>
          </a:prstGeom>
          <a:ln w="285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4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2114550" y="190788"/>
            <a:ext cx="79629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080808"/>
                </a:solidFill>
              </a:rPr>
              <a:t>六、会议管理</a:t>
            </a:r>
            <a:r>
              <a:rPr lang="zh-CN" altLang="en-US" sz="3600" b="1" dirty="0" smtClean="0">
                <a:solidFill>
                  <a:srgbClr val="080808"/>
                </a:solidFill>
              </a:rPr>
              <a:t>事项（二）</a:t>
            </a:r>
            <a:endParaRPr lang="zh-CN" altLang="en-US" sz="3600" b="1" dirty="0">
              <a:solidFill>
                <a:srgbClr val="080808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2962776" y="1338198"/>
            <a:ext cx="1203345" cy="1203345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专项</a:t>
            </a:r>
            <a:endParaRPr lang="zh-CN" altLang="en-US" sz="2000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经费</a:t>
            </a:r>
            <a:endParaRPr lang="zh-CN" altLang="en-US" sz="2000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下箭头 26"/>
          <p:cNvSpPr/>
          <p:nvPr/>
        </p:nvSpPr>
        <p:spPr>
          <a:xfrm>
            <a:off x="3373847" y="2640276"/>
            <a:ext cx="382472" cy="772160"/>
          </a:xfrm>
          <a:prstGeom prst="downArrow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8204701" y="1338198"/>
            <a:ext cx="1203345" cy="1203345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</a:t>
            </a:r>
            <a:endParaRPr lang="zh-CN" altLang="en-US" sz="2000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000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形式</a:t>
            </a:r>
            <a:endParaRPr lang="zh-CN" altLang="en-US" sz="2000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下箭头 32"/>
          <p:cNvSpPr/>
          <p:nvPr/>
        </p:nvSpPr>
        <p:spPr>
          <a:xfrm>
            <a:off x="8615772" y="2640276"/>
            <a:ext cx="382472" cy="772160"/>
          </a:xfrm>
          <a:prstGeom prst="downArrow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  <p:sp>
        <p:nvSpPr>
          <p:cNvPr id="4" name="圆角矩形 21"/>
          <p:cNvSpPr/>
          <p:nvPr/>
        </p:nvSpPr>
        <p:spPr>
          <a:xfrm>
            <a:off x="1730375" y="3557270"/>
            <a:ext cx="3669030" cy="1792605"/>
          </a:xfrm>
          <a:prstGeom prst="roundRect">
            <a:avLst>
              <a:gd name="adj" fmla="val 890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pc="3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使用实行会议费预算控制的</a:t>
            </a:r>
            <a:r>
              <a:rPr lang="zh-CN" altLang="en-US" b="1" spc="300" dirty="0">
                <a:solidFill>
                  <a:schemeClr val="tx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专项经费</a:t>
            </a:r>
            <a:r>
              <a:rPr lang="zh-CN" altLang="en-US" spc="3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召开会议，应在经费批准的会议费预算额度和标准内开支会议费，遵循相关制度的规定。</a:t>
            </a:r>
            <a:endParaRPr lang="zh-CN" altLang="en-US" spc="300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 21"/>
          <p:cNvSpPr/>
          <p:nvPr/>
        </p:nvSpPr>
        <p:spPr>
          <a:xfrm>
            <a:off x="6610985" y="3557270"/>
            <a:ext cx="4309745" cy="1792605"/>
          </a:xfrm>
          <a:prstGeom prst="roundRect">
            <a:avLst>
              <a:gd name="adj" fmla="val 890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pc="3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要积极改进会议形式，灵活运用电视电话、网络视频等现代信息技术手段，降低会议成本，提高会议效率。能通过电话、部门协调、发文等形式解决的问题，原则上不召开会议。</a:t>
            </a:r>
            <a:endParaRPr lang="zh-CN" altLang="en-US" spc="300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8" grpId="0" bldLvl="0" animBg="1"/>
      <p:bldP spid="9" grpId="0" bldLvl="0" animBg="1"/>
      <p:bldP spid="4" grpId="0" bldLvl="0" animBg="1"/>
      <p:bldP spid="11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图片包含 建筑物&#10;&#10;已生成高可信度的说明"/>
          <p:cNvPicPr>
            <a:picLocks noChangeAspect="1"/>
          </p:cNvPicPr>
          <p:nvPr/>
        </p:nvPicPr>
        <p:blipFill>
          <a:blip r:embed="rId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321435" y="3006090"/>
            <a:ext cx="2148840" cy="275082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1756230" y="1407417"/>
            <a:ext cx="1501308" cy="1492294"/>
          </a:xfrm>
          <a:prstGeom prst="ellipse">
            <a:avLst/>
          </a:prstGeom>
          <a:noFill/>
          <a:ln>
            <a:solidFill>
              <a:schemeClr val="accent1"/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473954" y="1408052"/>
            <a:ext cx="1501308" cy="1492294"/>
          </a:xfrm>
          <a:prstGeom prst="ellipse">
            <a:avLst/>
          </a:prstGeom>
          <a:noFill/>
          <a:ln>
            <a:solidFill>
              <a:schemeClr val="accent1"/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521878" y="1407417"/>
            <a:ext cx="1501308" cy="1492294"/>
          </a:xfrm>
          <a:prstGeom prst="ellipse">
            <a:avLst/>
          </a:prstGeom>
          <a:noFill/>
          <a:ln>
            <a:solidFill>
              <a:schemeClr val="accent1"/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任意多边形: 形状 24"/>
          <p:cNvSpPr/>
          <p:nvPr/>
        </p:nvSpPr>
        <p:spPr>
          <a:xfrm>
            <a:off x="3119120" y="217805"/>
            <a:ext cx="5954395" cy="791210"/>
          </a:xfrm>
          <a:custGeom>
            <a:avLst/>
            <a:gdLst>
              <a:gd name="connsiteX0" fmla="*/ 0 w 3276600"/>
              <a:gd name="connsiteY0" fmla="*/ 0 h 768742"/>
              <a:gd name="connsiteX1" fmla="*/ 3276600 w 3276600"/>
              <a:gd name="connsiteY1" fmla="*/ 0 h 768742"/>
              <a:gd name="connsiteX2" fmla="*/ 3276600 w 3276600"/>
              <a:gd name="connsiteY2" fmla="*/ 768742 h 768742"/>
              <a:gd name="connsiteX3" fmla="*/ 0 w 3276600"/>
              <a:gd name="connsiteY3" fmla="*/ 768742 h 768742"/>
              <a:gd name="connsiteX4" fmla="*/ 0 w 3276600"/>
              <a:gd name="connsiteY4" fmla="*/ 0 h 768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768742">
                <a:moveTo>
                  <a:pt x="0" y="0"/>
                </a:moveTo>
                <a:lnTo>
                  <a:pt x="3276600" y="0"/>
                </a:lnTo>
                <a:lnTo>
                  <a:pt x="3276600" y="768742"/>
                </a:lnTo>
                <a:lnTo>
                  <a:pt x="0" y="768742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600" b="1" dirty="0" smtClean="0">
                <a:solidFill>
                  <a:srgbClr val="080808"/>
                </a:solidFill>
              </a:rPr>
              <a:t>六、会议管理事项（三）</a:t>
            </a:r>
            <a:endParaRPr lang="zh-CN" altLang="en-US" sz="3600" b="1" dirty="0">
              <a:solidFill>
                <a:srgbClr val="080808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816735" y="1923415"/>
            <a:ext cx="1486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本地代表</a:t>
            </a:r>
            <a:endParaRPr lang="zh-CN" altLang="en-US" sz="2400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74335" y="1739265"/>
            <a:ext cx="1500505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altLang="en-US" sz="2400" b="1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仿宋_GB2312" charset="0"/>
              </a:rPr>
              <a:t>及时</a:t>
            </a:r>
            <a:endParaRPr lang="zh-CN" altLang="en-US" sz="2400" b="1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仿宋_GB2312" charset="0"/>
            </a:endParaRPr>
          </a:p>
          <a:p>
            <a:pPr indent="0" algn="ctr"/>
            <a:r>
              <a:rPr lang="zh-CN" altLang="en-US" sz="2400" b="1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仿宋_GB2312" charset="0"/>
              </a:rPr>
              <a:t>报销</a:t>
            </a:r>
            <a:endParaRPr lang="zh-CN" altLang="en-US" sz="2400" b="1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仿宋_GB2312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506585" y="1799590"/>
            <a:ext cx="150114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altLang="en-US" sz="2400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仿宋_GB2312" charset="0"/>
              </a:rPr>
              <a:t>会议费</a:t>
            </a:r>
            <a:endParaRPr lang="zh-CN" altLang="en-US" sz="2400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仿宋_GB2312" charset="0"/>
            </a:endParaRPr>
          </a:p>
          <a:p>
            <a:pPr indent="0" algn="ctr"/>
            <a:r>
              <a:rPr lang="zh-CN" altLang="en-US" sz="2400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仿宋_GB2312" charset="0"/>
              </a:rPr>
              <a:t>支</a:t>
            </a:r>
            <a:r>
              <a:rPr lang="zh-CN" altLang="en-US" sz="2400" b="1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仿宋_GB2312" charset="0"/>
              </a:rPr>
              <a:t>付方式</a:t>
            </a:r>
            <a:endParaRPr lang="zh-CN" altLang="en-US" sz="2400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仿宋_GB2312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803015" y="3042920"/>
            <a:ext cx="4918075" cy="317055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/>
        </p:nvSpPr>
        <p:spPr>
          <a:xfrm>
            <a:off x="8942705" y="3042920"/>
            <a:ext cx="2867025" cy="271335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1269365" y="3295015"/>
            <a:ext cx="225298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会议召开地代表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原则上不安排住宿</a:t>
            </a:r>
            <a:r>
              <a:rPr lang="zh-CN" altLang="en-US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。工作人员除必须住会外，不安排住宿。</a:t>
            </a:r>
            <a:endParaRPr lang="zh-CN" altLang="en-US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979545" y="3202940"/>
            <a:ext cx="4631055" cy="299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主办、承办或协办单位在会议结束后应当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及时办理报销手续</a:t>
            </a:r>
            <a:r>
              <a:rPr lang="zh-CN" altLang="en-US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，原则上一次性报销完毕。会议费报销时应当提供会议费预算单和决算单、会议通知及实际参会人员签到表、会议服务单位提供的费用结算原始明细单据等。校财务部门要严格按规定审核会议费开支，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超范围、超标准</a:t>
            </a:r>
            <a:r>
              <a:rPr lang="zh-CN" altLang="en-US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开支的经费不予报销。</a:t>
            </a:r>
            <a:endParaRPr lang="zh-CN" altLang="en-US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9046845" y="3172460"/>
            <a:ext cx="2659380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会议费支付</a:t>
            </a:r>
            <a:r>
              <a:rPr lang="zh-CN" altLang="en-US" b="1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,应当严格按照</a:t>
            </a:r>
            <a:r>
              <a:rPr lang="zh-CN" altLang="en-US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国库集中支付制度</a:t>
            </a:r>
            <a:r>
              <a:rPr lang="zh-CN" altLang="en-US" b="1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公务卡管理制度</a:t>
            </a:r>
            <a:r>
              <a:rPr lang="zh-CN" altLang="en-US" b="1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的有关规定执行，原则上以银行转账或公务卡方式结算。</a:t>
            </a:r>
            <a:endParaRPr lang="zh-CN" altLang="en-US" b="1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8" grpId="0" bldLvl="0" animBg="1"/>
      <p:bldP spid="19" grpId="0" bldLvl="0" animBg="1"/>
      <p:bldP spid="20" grpId="0" bldLvl="0" animBg="1"/>
      <p:bldP spid="22" grpId="0" bldLvl="0" animBg="1"/>
      <p:bldP spid="24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2114550" y="190788"/>
            <a:ext cx="79629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080808"/>
                </a:solidFill>
              </a:rPr>
              <a:t>七、监督管理</a:t>
            </a:r>
            <a:endParaRPr lang="zh-CN" altLang="en-US" sz="3600" b="1" dirty="0">
              <a:solidFill>
                <a:srgbClr val="080808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6634480"/>
            <a:ext cx="12192000" cy="1219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505487" y="1633007"/>
            <a:ext cx="3553777" cy="6451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坚持原则</a:t>
            </a:r>
            <a:endParaRPr lang="zh-CN" altLang="en-US" sz="3600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21"/>
          <p:cNvSpPr/>
          <p:nvPr/>
        </p:nvSpPr>
        <p:spPr>
          <a:xfrm>
            <a:off x="2776855" y="3075305"/>
            <a:ext cx="7009765" cy="1612265"/>
          </a:xfrm>
          <a:prstGeom prst="roundRect">
            <a:avLst>
              <a:gd name="adj" fmla="val 890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pc="3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举办会议应当坚持厉行节约、反对浪费、规范简朴、务实高效的原则，严格控制会议数量和规模，规范会议费管理。</a:t>
            </a:r>
            <a:endParaRPr lang="zh-CN" altLang="en-US" spc="300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  <p:sp>
        <p:nvSpPr>
          <p:cNvPr id="17" name="下箭头 26"/>
          <p:cNvSpPr/>
          <p:nvPr/>
        </p:nvSpPr>
        <p:spPr>
          <a:xfrm>
            <a:off x="6091012" y="2303091"/>
            <a:ext cx="382472" cy="772160"/>
          </a:xfrm>
          <a:prstGeom prst="downArrow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7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2114550" y="190788"/>
            <a:ext cx="79629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080808"/>
                </a:solidFill>
              </a:rPr>
              <a:t>七、监督管理</a:t>
            </a:r>
            <a:endParaRPr lang="zh-CN" altLang="en-US" sz="3600" b="1" dirty="0">
              <a:solidFill>
                <a:srgbClr val="080808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492787" y="1128182"/>
            <a:ext cx="3553777" cy="6451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责任管理</a:t>
            </a:r>
            <a:endParaRPr lang="zh-CN" altLang="en-US" sz="3600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 16"/>
          <p:cNvSpPr/>
          <p:nvPr/>
        </p:nvSpPr>
        <p:spPr>
          <a:xfrm>
            <a:off x="4492625" y="2244725"/>
            <a:ext cx="3301365" cy="4027805"/>
          </a:xfrm>
          <a:prstGeom prst="roundRect">
            <a:avLst>
              <a:gd name="adj" fmla="val 890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b="1" spc="3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会议举办者是会议费的直接负责人，</a:t>
            </a:r>
            <a:r>
              <a:rPr lang="zh-CN" altLang="en-US" spc="3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对会议费预决算和收支及原始凭证的真实性、合法性、合规性承担直接责任。会议举办者应了解并遵守有关财经法律法规和会议费管理制度，据实报销会议费。</a:t>
            </a:r>
            <a:endParaRPr lang="zh-CN" altLang="en-US" spc="300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右大括号 12"/>
          <p:cNvSpPr/>
          <p:nvPr/>
        </p:nvSpPr>
        <p:spPr>
          <a:xfrm rot="16200000">
            <a:off x="6033135" y="-1950720"/>
            <a:ext cx="471170" cy="7919085"/>
          </a:xfrm>
          <a:prstGeom prst="rightBrace">
            <a:avLst/>
          </a:prstGeom>
          <a:noFill/>
          <a:ln w="19050">
            <a:solidFill>
              <a:srgbClr val="0808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6"/>
          <p:cNvSpPr/>
          <p:nvPr/>
        </p:nvSpPr>
        <p:spPr>
          <a:xfrm>
            <a:off x="1010920" y="2245360"/>
            <a:ext cx="2675890" cy="3323590"/>
          </a:xfrm>
          <a:prstGeom prst="roundRect">
            <a:avLst>
              <a:gd name="adj" fmla="val 890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b="1" spc="3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各单位对本单位举办的会议承担审批和监管责任</a:t>
            </a:r>
            <a:r>
              <a:rPr lang="zh-CN" altLang="en-US" spc="3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，应加强政策宣传，督促会议举办者按规定如实报销会议费。</a:t>
            </a:r>
            <a:endParaRPr lang="zh-CN" altLang="en-US" spc="300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6"/>
          <p:cNvSpPr/>
          <p:nvPr/>
        </p:nvSpPr>
        <p:spPr>
          <a:xfrm>
            <a:off x="8923020" y="2244725"/>
            <a:ext cx="2675890" cy="3324225"/>
          </a:xfrm>
          <a:prstGeom prst="roundRect">
            <a:avLst>
              <a:gd name="adj" fmla="val 890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pc="3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计财处负责会议费预决算的审核、审批，会议费的会计核算和财务管理，制定和完善学校会议费管理办法。</a:t>
            </a:r>
            <a:endParaRPr lang="zh-CN" altLang="en-US" spc="300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1" grpId="0" bldLvl="0" animBg="1"/>
      <p:bldP spid="14" grpId="0" bldLvl="0" animBg="1"/>
      <p:bldP spid="15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2114550" y="190788"/>
            <a:ext cx="79629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080808"/>
                </a:solidFill>
              </a:rPr>
              <a:t>七、监督管理</a:t>
            </a:r>
            <a:endParaRPr lang="zh-CN" altLang="en-US" sz="3600" b="1" dirty="0">
              <a:solidFill>
                <a:srgbClr val="080808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4492787" y="1128182"/>
            <a:ext cx="3553777" cy="6451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责任管理</a:t>
            </a:r>
            <a:endParaRPr lang="zh-CN" altLang="en-US" sz="3600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右大括号 12"/>
          <p:cNvSpPr/>
          <p:nvPr/>
        </p:nvSpPr>
        <p:spPr>
          <a:xfrm rot="16200000">
            <a:off x="6148705" y="-611505"/>
            <a:ext cx="471170" cy="5241925"/>
          </a:xfrm>
          <a:prstGeom prst="rightBrace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6"/>
          <p:cNvSpPr/>
          <p:nvPr/>
        </p:nvSpPr>
        <p:spPr>
          <a:xfrm>
            <a:off x="2514600" y="2244725"/>
            <a:ext cx="2675890" cy="3477260"/>
          </a:xfrm>
          <a:prstGeom prst="roundRect">
            <a:avLst>
              <a:gd name="adj" fmla="val 890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pc="3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各单位对其所举、承办的会议承担监管责任，</a:t>
            </a:r>
            <a:r>
              <a:rPr lang="zh-CN" altLang="en-US" b="1" spc="3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会议所使用经费的项目负责人承担直接责任</a:t>
            </a:r>
            <a:r>
              <a:rPr lang="zh-CN" altLang="en-US" spc="3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。相关责任人应切实加强会议费的管理，严禁列支与会议无关的费用。</a:t>
            </a:r>
            <a:endParaRPr lang="zh-CN" altLang="en-US" spc="300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6"/>
          <p:cNvSpPr/>
          <p:nvPr/>
        </p:nvSpPr>
        <p:spPr>
          <a:xfrm>
            <a:off x="7656830" y="2244725"/>
            <a:ext cx="2675890" cy="3477260"/>
          </a:xfrm>
          <a:prstGeom prst="roundRect">
            <a:avLst>
              <a:gd name="adj" fmla="val 890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="1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各单位在管理会议结束后应当将非涉密会议的名称、主要内容、人数、经费开支等在各单位内部公示（</a:t>
            </a:r>
            <a:r>
              <a:rPr lang="zh-CN" altLang="en-US" b="1" spc="300" dirty="0">
                <a:solidFill>
                  <a:srgbClr val="080808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会议费公示单可在计财处下载专区下载</a:t>
            </a:r>
            <a:r>
              <a:rPr lang="zh-CN" altLang="en-US" b="1" spc="3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b="1" spc="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8167320" y="2343492"/>
            <a:ext cx="1654810" cy="65722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266968" y="2442112"/>
            <a:ext cx="145542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新增细则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animBg="1"/>
      <p:bldP spid="14" grpId="0" bldLvl="0" animBg="1"/>
      <p:bldP spid="15" grpId="0" bldLvl="0" animBg="1"/>
      <p:bldP spid="4" grpId="0" bldLvl="0" animBg="1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8502160" y="5055577"/>
            <a:ext cx="1116623" cy="3429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文本框 27"/>
          <p:cNvSpPr txBox="1"/>
          <p:nvPr/>
        </p:nvSpPr>
        <p:spPr>
          <a:xfrm>
            <a:off x="2114550" y="190788"/>
            <a:ext cx="79629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080808"/>
                </a:solidFill>
              </a:rPr>
              <a:t>七、监督管理</a:t>
            </a:r>
            <a:endParaRPr lang="zh-CN" altLang="en-US" sz="3600" b="1" dirty="0">
              <a:solidFill>
                <a:srgbClr val="080808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370134" y="3311253"/>
            <a:ext cx="1200727" cy="64516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严禁</a:t>
            </a:r>
            <a:endParaRPr lang="zh-CN" altLang="en-US" sz="3600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2870200" y="1906905"/>
            <a:ext cx="765556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参会人员以在榕单位为主的会议不得到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外地</a:t>
            </a:r>
            <a:r>
              <a:rPr lang="zh-CN" altLang="en-US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召开；不得到党中央、国务院明令禁止的</a:t>
            </a: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风景名胜区</a:t>
            </a:r>
            <a:r>
              <a:rPr lang="zh-CN" altLang="en-US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召开会议。</a:t>
            </a:r>
            <a:endParaRPr lang="zh-CN" altLang="en-US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870200" y="2746375"/>
            <a:ext cx="77939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zh-CN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严禁各单位借会议名义组织</a:t>
            </a:r>
            <a:r>
              <a:rPr lang="zh-CN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会餐</a:t>
            </a:r>
            <a:r>
              <a:rPr lang="zh-CN" altLang="zh-CN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或安排</a:t>
            </a:r>
            <a:r>
              <a:rPr lang="zh-CN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宴请</a:t>
            </a:r>
            <a:r>
              <a:rPr lang="zh-CN" altLang="zh-CN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;严禁套取会议费设立“</a:t>
            </a:r>
            <a:r>
              <a:rPr lang="zh-CN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小金库</a:t>
            </a:r>
            <a:r>
              <a:rPr lang="zh-CN" altLang="zh-CN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”;严禁在会议费中列支</a:t>
            </a:r>
            <a:r>
              <a:rPr lang="zh-CN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公务接待费</a:t>
            </a:r>
            <a:r>
              <a:rPr lang="zh-CN" altLang="zh-CN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870200" y="3453130"/>
            <a:ext cx="779399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zh-CN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各单位应严格执行会议用房标准，不得安排</a:t>
            </a:r>
            <a:r>
              <a:rPr lang="zh-CN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高档套房</a:t>
            </a:r>
            <a:r>
              <a:rPr lang="zh-CN" altLang="zh-CN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;会议用餐严格</a:t>
            </a:r>
            <a:r>
              <a:rPr lang="zh-CN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控制菜品种类、数量和份量</a:t>
            </a:r>
            <a:r>
              <a:rPr lang="zh-CN" altLang="zh-CN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,严禁提供</a:t>
            </a:r>
            <a:r>
              <a:rPr lang="zh-CN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高档菜肴、高档酒水和香烟</a:t>
            </a:r>
            <a:r>
              <a:rPr lang="zh-CN" altLang="zh-CN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; 国（境）内管理会议会场</a:t>
            </a:r>
            <a:r>
              <a:rPr lang="zh-CN" altLang="zh-CN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不制作背景板，不提供水果和茶歇</a:t>
            </a:r>
            <a:r>
              <a:rPr lang="zh-CN" altLang="zh-CN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zh-CN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878992" y="4460875"/>
            <a:ext cx="779399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不得使用会议费购置电脑、复印费、打印机、传真机等固定资产以及开支与本次会议无关的其他费用；不得组织会议代表旅游和与会议无关的参观;严禁以任何名义发放纪念品;不得额外配发洗漱用品</a:t>
            </a:r>
            <a:r>
              <a:rPr lang="zh-CN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（新增）</a:t>
            </a:r>
            <a:endParaRPr lang="zh-CN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492787" y="1128182"/>
            <a:ext cx="3553777" cy="6451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责任管理</a:t>
            </a:r>
            <a:endParaRPr lang="zh-CN" altLang="en-US" sz="3600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7" grpId="0"/>
      <p:bldP spid="9" grpId="0"/>
      <p:bldP spid="11" grpId="0"/>
      <p:bldP spid="15" grpId="0"/>
      <p:bldP spid="19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2114550" y="190788"/>
            <a:ext cx="79629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080808"/>
                </a:solidFill>
              </a:rPr>
              <a:t>七、监督管理</a:t>
            </a:r>
            <a:endParaRPr lang="zh-CN" altLang="en-US" sz="3600" b="1" dirty="0">
              <a:solidFill>
                <a:srgbClr val="080808"/>
              </a:solidFill>
            </a:endParaRPr>
          </a:p>
        </p:txBody>
      </p:sp>
      <p:sp>
        <p:nvSpPr>
          <p:cNvPr id="6" name="右大括号 5"/>
          <p:cNvSpPr/>
          <p:nvPr/>
        </p:nvSpPr>
        <p:spPr>
          <a:xfrm rot="10800000">
            <a:off x="3021965" y="2567940"/>
            <a:ext cx="454660" cy="2336800"/>
          </a:xfrm>
          <a:prstGeom prst="rightBrace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578756" y="3136921"/>
            <a:ext cx="1200727" cy="119888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责任追究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645535" y="2482215"/>
            <a:ext cx="77939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zh-CN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预存、套取会议费设立“小金库”的；</a:t>
            </a:r>
            <a:endParaRPr lang="zh-CN" altLang="zh-CN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645535" y="2995295"/>
            <a:ext cx="77939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zh-CN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以虚报会议人数、天数等手段骗取会议费的；</a:t>
            </a:r>
            <a:endParaRPr lang="zh-CN" altLang="zh-CN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645535" y="3536950"/>
            <a:ext cx="77939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zh-CN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违规扩大会议费开支范围，擅自提高会议费开支标准的；</a:t>
            </a:r>
            <a:endParaRPr lang="zh-CN" altLang="zh-CN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492787" y="1128182"/>
            <a:ext cx="3553777" cy="6451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责任管理</a:t>
            </a:r>
            <a:endParaRPr lang="zh-CN" altLang="en-US" sz="3600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79550" y="1816735"/>
            <a:ext cx="98736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违反本办法规定，有下列行为之一的，依法依规追究会议举办单位和相关人员的责任</a:t>
            </a:r>
            <a:endParaRPr lang="zh-CN" altLang="en-US" sz="2000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45535" y="4089400"/>
            <a:ext cx="77939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zh-CN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违规报销与会议无关费用的；</a:t>
            </a:r>
            <a:endParaRPr lang="zh-CN" altLang="zh-CN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45535" y="4629150"/>
            <a:ext cx="77939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zh-CN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其他违反本办法行为的。</a:t>
            </a:r>
            <a:endParaRPr lang="zh-CN" altLang="zh-CN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  <p:bldP spid="19" grpId="0" bldLvl="0" animBg="1"/>
      <p:bldP spid="3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 descr="图片包含 建筑物&#10;&#10;已生成高可信度的说明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图片 10" descr="图片包含 烟火, 户外艺术系列&#10;&#10;已生成极高可信度的说明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7516" y="267889"/>
            <a:ext cx="11893240" cy="600591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/>
          <a:stretch>
            <a:fillRect/>
          </a:stretch>
        </p:blipFill>
        <p:spPr>
          <a:xfrm>
            <a:off x="0" y="873967"/>
            <a:ext cx="11629292" cy="5927602"/>
          </a:xfrm>
          <a:prstGeom prst="rect">
            <a:avLst/>
          </a:prstGeom>
        </p:spPr>
      </p:pic>
      <p:pic>
        <p:nvPicPr>
          <p:cNvPr id="19" name="图片 18" descr="图片包含 烟火, 户外艺术系列&#10;&#10;已生成极高可信度的说明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32653"/>
            <a:ext cx="12070756" cy="6005911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593799" y="2531525"/>
            <a:ext cx="2441694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zh-CN" altLang="en-US" sz="8800" b="1" dirty="0" smtClean="0">
                <a:ln>
                  <a:solidFill>
                    <a:schemeClr val="bg1"/>
                  </a:solidFill>
                </a:ln>
                <a:solidFill>
                  <a:srgbClr val="080808"/>
                </a:solidFill>
                <a:latin typeface="方正达利体简体 Heavy" panose="02010600030101010101" pitchFamily="2" charset="-122"/>
                <a:ea typeface="方正达利体简体 Heavy" panose="02010600030101010101" pitchFamily="2" charset="-122"/>
              </a:rPr>
              <a:t>谢谢</a:t>
            </a:r>
            <a:endParaRPr lang="zh-CN" altLang="en-US" sz="8800" b="1" dirty="0">
              <a:ln>
                <a:solidFill>
                  <a:schemeClr val="bg1"/>
                </a:solidFill>
              </a:ln>
              <a:solidFill>
                <a:srgbClr val="080808"/>
              </a:solidFill>
              <a:latin typeface="方正达利体简体 Heavy" panose="02010600030101010101" pitchFamily="2" charset="-122"/>
              <a:ea typeface="方正达利体简体 Heavy" panose="02010600030101010101" pitchFamily="2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3474622" y="795657"/>
            <a:ext cx="1645921" cy="1235693"/>
            <a:chOff x="2670679" y="795657"/>
            <a:chExt cx="1645921" cy="1235693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2670679" y="795657"/>
              <a:ext cx="1645921" cy="1235693"/>
            </a:xfrm>
            <a:prstGeom prst="rect">
              <a:avLst/>
            </a:prstGeom>
          </p:spPr>
        </p:pic>
        <p:sp>
          <p:nvSpPr>
            <p:cNvPr id="23" name="文本框 22"/>
            <p:cNvSpPr txBox="1"/>
            <p:nvPr/>
          </p:nvSpPr>
          <p:spPr>
            <a:xfrm>
              <a:off x="3223046" y="966684"/>
              <a:ext cx="700047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dirty="0">
                  <a:latin typeface="腾祥倩影简" panose="01010104010101010101" charset="-122"/>
                  <a:ea typeface="腾祥倩影简" panose="01010104010101010101" charset="-122"/>
                </a:rPr>
                <a:t>大</a:t>
              </a:r>
              <a:endParaRPr lang="zh-CN" altLang="en-US" sz="4400" dirty="0">
                <a:latin typeface="腾祥倩影简" panose="01010104010101010101" charset="-122"/>
                <a:ea typeface="腾祥倩影简" panose="01010104010101010101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757508" y="795657"/>
            <a:ext cx="1645921" cy="1235693"/>
            <a:chOff x="4143825" y="795657"/>
            <a:chExt cx="1645921" cy="1235693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143825" y="795657"/>
              <a:ext cx="1645921" cy="1235693"/>
            </a:xfrm>
            <a:prstGeom prst="rect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4672252" y="937422"/>
              <a:ext cx="700047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dirty="0">
                  <a:latin typeface="腾祥倩影简" panose="01010104010101010101" charset="-122"/>
                  <a:ea typeface="腾祥倩影简" panose="01010104010101010101" charset="-122"/>
                </a:rPr>
                <a:t>计</a:t>
              </a:r>
              <a:endParaRPr lang="zh-CN" altLang="en-US" sz="4400" dirty="0">
                <a:latin typeface="腾祥倩影简" panose="01010104010101010101" charset="-122"/>
                <a:ea typeface="腾祥倩影简" panose="01010104010101010101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040394" y="795657"/>
            <a:ext cx="1645921" cy="1235693"/>
            <a:chOff x="5616971" y="795657"/>
            <a:chExt cx="1645921" cy="1235693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5616971" y="795657"/>
              <a:ext cx="1645921" cy="1235693"/>
            </a:xfrm>
            <a:prstGeom prst="rect">
              <a:avLst/>
            </a:prstGeom>
          </p:spPr>
        </p:pic>
        <p:sp>
          <p:nvSpPr>
            <p:cNvPr id="25" name="文本框 24"/>
            <p:cNvSpPr txBox="1"/>
            <p:nvPr/>
          </p:nvSpPr>
          <p:spPr>
            <a:xfrm>
              <a:off x="6148270" y="937422"/>
              <a:ext cx="700047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dirty="0">
                  <a:latin typeface="腾祥倩影简" panose="01010104010101010101" charset="-122"/>
                  <a:ea typeface="腾祥倩影简" panose="01010104010101010101" charset="-122"/>
                </a:rPr>
                <a:t>财</a:t>
              </a:r>
              <a:endParaRPr lang="zh-CN" altLang="en-US" sz="4400" dirty="0">
                <a:latin typeface="腾祥倩影简" panose="01010104010101010101" charset="-122"/>
                <a:ea typeface="腾祥倩影简" panose="01010104010101010101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323280" y="795657"/>
            <a:ext cx="1645921" cy="1235693"/>
            <a:chOff x="7090116" y="795657"/>
            <a:chExt cx="1645921" cy="1235693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7090116" y="795657"/>
              <a:ext cx="1645921" cy="1235693"/>
            </a:xfrm>
            <a:prstGeom prst="rect">
              <a:avLst/>
            </a:prstGeom>
          </p:spPr>
        </p:pic>
        <p:sp>
          <p:nvSpPr>
            <p:cNvPr id="26" name="文本框 25"/>
            <p:cNvSpPr txBox="1"/>
            <p:nvPr/>
          </p:nvSpPr>
          <p:spPr>
            <a:xfrm>
              <a:off x="7621416" y="913130"/>
              <a:ext cx="700047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dirty="0">
                  <a:latin typeface="腾祥倩影简" panose="01010104010101010101" charset="-122"/>
                  <a:ea typeface="腾祥倩影简" panose="01010104010101010101" charset="-122"/>
                </a:rPr>
                <a:t>处</a:t>
              </a:r>
              <a:endParaRPr lang="zh-CN" altLang="en-US" sz="4400" dirty="0">
                <a:latin typeface="腾祥倩影简" panose="01010104010101010101" charset="-122"/>
                <a:ea typeface="腾祥倩影简" panose="01010104010101010101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191736" y="795657"/>
            <a:ext cx="1645921" cy="1235693"/>
            <a:chOff x="1575111" y="817536"/>
            <a:chExt cx="1645921" cy="1235693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575111" y="817536"/>
              <a:ext cx="1645921" cy="1235693"/>
            </a:xfrm>
            <a:prstGeom prst="rect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2127478" y="988563"/>
              <a:ext cx="700047" cy="76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400" dirty="0">
                  <a:latin typeface="腾祥倩影简" panose="01010104010101010101" charset="-122"/>
                  <a:ea typeface="腾祥倩影简" panose="01010104010101010101" charset="-122"/>
                </a:rPr>
                <a:t>福</a:t>
              </a:r>
              <a:endParaRPr lang="zh-CN" altLang="en-US" sz="4400" dirty="0">
                <a:latin typeface="腾祥倩影简" panose="01010104010101010101" charset="-122"/>
                <a:ea typeface="腾祥倩影简" panose="01010104010101010101" charset="-122"/>
              </a:endParaRPr>
            </a:p>
          </p:txBody>
        </p:sp>
      </p:grp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2000">
        <p15:prstTrans prst="pageCurlDouble"/>
      </p:transition>
    </mc:Choice>
    <mc:Fallback>
      <p:transition spd="slow" advClick="0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图片 11" descr="图片包含 建筑物&#10;&#10;已生成高可信度的说明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五边形 1"/>
          <p:cNvSpPr/>
          <p:nvPr>
            <p:custDataLst>
              <p:tags r:id="rId3"/>
            </p:custDataLst>
          </p:nvPr>
        </p:nvSpPr>
        <p:spPr>
          <a:xfrm>
            <a:off x="2090103" y="2075180"/>
            <a:ext cx="4546600" cy="641350"/>
          </a:xfrm>
          <a:custGeom>
            <a:avLst/>
            <a:gdLst/>
            <a:ahLst/>
            <a:cxnLst/>
            <a:rect l="l" t="t" r="r" b="b"/>
            <a:pathLst>
              <a:path w="6408712" h="1143744">
                <a:moveTo>
                  <a:pt x="403479" y="0"/>
                </a:moveTo>
                <a:lnTo>
                  <a:pt x="2808312" y="0"/>
                </a:lnTo>
                <a:lnTo>
                  <a:pt x="3600400" y="0"/>
                </a:lnTo>
                <a:lnTo>
                  <a:pt x="6005233" y="0"/>
                </a:lnTo>
                <a:lnTo>
                  <a:pt x="6408712" y="571872"/>
                </a:lnTo>
                <a:lnTo>
                  <a:pt x="6005233" y="1143744"/>
                </a:lnTo>
                <a:lnTo>
                  <a:pt x="3600400" y="1143744"/>
                </a:lnTo>
                <a:lnTo>
                  <a:pt x="2808312" y="1143744"/>
                </a:lnTo>
                <a:lnTo>
                  <a:pt x="403479" y="1143744"/>
                </a:lnTo>
                <a:lnTo>
                  <a:pt x="0" y="571872"/>
                </a:lnTo>
                <a:close/>
              </a:path>
            </a:pathLst>
          </a:custGeom>
          <a:solidFill>
            <a:srgbClr val="FFFFFF"/>
          </a:solidFill>
          <a:ln w="28575" cap="flat" cmpd="sng" algn="ctr">
            <a:solidFill>
              <a:schemeClr val="accent1"/>
            </a:solidFill>
            <a:prstDash val="solid"/>
          </a:ln>
          <a:effectLst/>
        </p:spPr>
        <p:txBody>
          <a:bodyPr lIns="468000" tIns="0" rIns="468000" bIns="0" anchor="ctr">
            <a:norm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1">
                <a:solidFill>
                  <a:srgbClr val="11111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适用范围及定义</a:t>
            </a:r>
            <a:endParaRPr lang="zh-CN" altLang="en-US" sz="2400" b="1">
              <a:solidFill>
                <a:srgbClr val="11111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ea"/>
            </a:endParaRPr>
          </a:p>
        </p:txBody>
      </p:sp>
      <p:sp>
        <p:nvSpPr>
          <p:cNvPr id="5" name="剪去同侧角的矩形 26"/>
          <p:cNvSpPr/>
          <p:nvPr>
            <p:custDataLst>
              <p:tags r:id="rId4"/>
            </p:custDataLst>
          </p:nvPr>
        </p:nvSpPr>
        <p:spPr>
          <a:xfrm>
            <a:off x="5153025" y="1528129"/>
            <a:ext cx="941388" cy="561975"/>
          </a:xfrm>
          <a:prstGeom prst="snip2SameRect">
            <a:avLst>
              <a:gd name="adj1" fmla="val 23463"/>
              <a:gd name="adj2" fmla="val 0"/>
            </a:avLst>
          </a:prstGeom>
          <a:solidFill>
            <a:schemeClr val="tx1">
              <a:lumMod val="40000"/>
              <a:lumOff val="60000"/>
            </a:schemeClr>
          </a:solidFill>
          <a:ln w="76200" cap="flat" cmpd="sng" algn="ctr">
            <a:solidFill>
              <a:srgbClr val="FFFFFF"/>
            </a:solidFill>
            <a:prstDash val="solid"/>
          </a:ln>
          <a:effectLst/>
        </p:spPr>
        <p:txBody>
          <a:bodyPr tIns="0" anchor="ctr"/>
          <a:lstStyle/>
          <a:p>
            <a:pPr algn="ctr">
              <a:defRPr/>
            </a:pPr>
            <a:r>
              <a:rPr lang="en-US" sz="3200" kern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en-US" sz="3200" kern="0" dirty="0">
              <a:ln w="18415" cmpd="sng">
                <a:noFill/>
                <a:prstDash val="solid"/>
              </a:ln>
              <a:solidFill>
                <a:srgbClr val="FFFFFF"/>
              </a:solidFill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剪去同侧角的矩形 29"/>
          <p:cNvSpPr/>
          <p:nvPr>
            <p:custDataLst>
              <p:tags r:id="rId5"/>
            </p:custDataLst>
          </p:nvPr>
        </p:nvSpPr>
        <p:spPr>
          <a:xfrm>
            <a:off x="2626044" y="2670494"/>
            <a:ext cx="941387" cy="560387"/>
          </a:xfrm>
          <a:prstGeom prst="snip2SameRect">
            <a:avLst>
              <a:gd name="adj1" fmla="val 23463"/>
              <a:gd name="adj2" fmla="val 0"/>
            </a:avLst>
          </a:prstGeom>
          <a:solidFill>
            <a:schemeClr val="tx1">
              <a:lumMod val="40000"/>
              <a:lumOff val="60000"/>
            </a:schemeClr>
          </a:solidFill>
          <a:ln w="76200" cap="flat" cmpd="sng" algn="ctr">
            <a:solidFill>
              <a:srgbClr val="FFFFFF"/>
            </a:solidFill>
            <a:prstDash val="solid"/>
          </a:ln>
          <a:effectLst/>
        </p:spPr>
        <p:txBody>
          <a:bodyPr tIns="0" anchor="ctr"/>
          <a:lstStyle/>
          <a:p>
            <a:pPr algn="ctr">
              <a:defRPr/>
            </a:pPr>
            <a:r>
              <a:rPr lang="en-US" sz="3200" kern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en-US" sz="3200" kern="0" dirty="0">
              <a:ln w="18415" cmpd="sng">
                <a:noFill/>
                <a:prstDash val="solid"/>
              </a:ln>
              <a:solidFill>
                <a:srgbClr val="FFFFFF"/>
              </a:solidFill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" name="椭圆 8"/>
          <p:cNvSpPr/>
          <p:nvPr>
            <p:custDataLst>
              <p:tags r:id="rId6"/>
            </p:custDataLst>
          </p:nvPr>
        </p:nvSpPr>
        <p:spPr>
          <a:xfrm>
            <a:off x="10718483" y="1149985"/>
            <a:ext cx="869950" cy="869950"/>
          </a:xfrm>
          <a:prstGeom prst="ellipse">
            <a:avLst/>
          </a:prstGeom>
          <a:solidFill>
            <a:srgbClr val="FFFF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4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灯片编号占位符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  <p:sp>
        <p:nvSpPr>
          <p:cNvPr id="17" name="椭圆 16"/>
          <p:cNvSpPr/>
          <p:nvPr>
            <p:custDataLst>
              <p:tags r:id="rId7"/>
            </p:custDataLst>
          </p:nvPr>
        </p:nvSpPr>
        <p:spPr>
          <a:xfrm>
            <a:off x="9053196" y="2211389"/>
            <a:ext cx="682625" cy="682625"/>
          </a:xfrm>
          <a:prstGeom prst="ellipse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4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剪去同侧角的矩形 23"/>
          <p:cNvSpPr/>
          <p:nvPr>
            <p:custDataLst>
              <p:tags r:id="rId8"/>
            </p:custDataLst>
          </p:nvPr>
        </p:nvSpPr>
        <p:spPr>
          <a:xfrm>
            <a:off x="2626044" y="381954"/>
            <a:ext cx="941387" cy="560387"/>
          </a:xfrm>
          <a:prstGeom prst="snip2SameRect">
            <a:avLst>
              <a:gd name="adj1" fmla="val 25728"/>
              <a:gd name="adj2" fmla="val 0"/>
            </a:avLst>
          </a:prstGeom>
          <a:solidFill>
            <a:schemeClr val="tx1">
              <a:lumMod val="40000"/>
              <a:lumOff val="60000"/>
            </a:schemeClr>
          </a:solidFill>
          <a:ln w="76200" cap="flat" cmpd="sng" algn="ctr">
            <a:solidFill>
              <a:srgbClr val="FFFFFF"/>
            </a:solidFill>
            <a:prstDash val="solid"/>
          </a:ln>
          <a:effectLst/>
        </p:spPr>
        <p:txBody>
          <a:bodyPr tIns="0" anchor="ctr"/>
          <a:lstStyle/>
          <a:p>
            <a:pPr algn="ctr">
              <a:defRPr/>
            </a:pPr>
            <a:r>
              <a:rPr lang="en-US" sz="3200" kern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en-US" sz="3200" kern="0" dirty="0">
              <a:ln w="18415" cmpd="sng">
                <a:noFill/>
                <a:prstDash val="solid"/>
              </a:ln>
              <a:solidFill>
                <a:srgbClr val="FFFFFF"/>
              </a:solidFill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8" name="五边形 1"/>
          <p:cNvSpPr/>
          <p:nvPr>
            <p:custDataLst>
              <p:tags r:id="rId9"/>
            </p:custDataLst>
          </p:nvPr>
        </p:nvSpPr>
        <p:spPr>
          <a:xfrm>
            <a:off x="2090103" y="3219768"/>
            <a:ext cx="4546600" cy="641350"/>
          </a:xfrm>
          <a:custGeom>
            <a:avLst/>
            <a:gdLst/>
            <a:ahLst/>
            <a:cxnLst/>
            <a:rect l="l" t="t" r="r" b="b"/>
            <a:pathLst>
              <a:path w="6408712" h="1143744">
                <a:moveTo>
                  <a:pt x="403479" y="0"/>
                </a:moveTo>
                <a:lnTo>
                  <a:pt x="2808312" y="0"/>
                </a:lnTo>
                <a:lnTo>
                  <a:pt x="3600400" y="0"/>
                </a:lnTo>
                <a:lnTo>
                  <a:pt x="6005233" y="0"/>
                </a:lnTo>
                <a:lnTo>
                  <a:pt x="6408712" y="571872"/>
                </a:lnTo>
                <a:lnTo>
                  <a:pt x="6005233" y="1143744"/>
                </a:lnTo>
                <a:lnTo>
                  <a:pt x="3600400" y="1143744"/>
                </a:lnTo>
                <a:lnTo>
                  <a:pt x="2808312" y="1143744"/>
                </a:lnTo>
                <a:lnTo>
                  <a:pt x="403479" y="1143744"/>
                </a:lnTo>
                <a:lnTo>
                  <a:pt x="0" y="571872"/>
                </a:lnTo>
                <a:close/>
              </a:path>
            </a:pathLst>
          </a:custGeom>
          <a:solidFill>
            <a:srgbClr val="FFFFFF"/>
          </a:solidFill>
          <a:ln w="28575" cap="flat" cmpd="sng" algn="ctr">
            <a:solidFill>
              <a:schemeClr val="accent1"/>
            </a:solidFill>
            <a:prstDash val="solid"/>
          </a:ln>
          <a:effectLst/>
        </p:spPr>
        <p:txBody>
          <a:bodyPr lIns="468000" tIns="0" rIns="468000" bIns="0" anchor="ctr">
            <a:normAutofit/>
          </a:bodyPr>
          <a:lstStyle/>
          <a:p>
            <a:pPr algn="l">
              <a:lnSpc>
                <a:spcPct val="100000"/>
              </a:lnSpc>
              <a:buClrTx/>
              <a:buSzTx/>
              <a:buFont typeface="Arial" panose="020B0604020202020204" pitchFamily="34" charset="0"/>
              <a:defRPr/>
            </a:pPr>
            <a:r>
              <a:rPr lang="zh-CN" altLang="en-US" sz="2400" b="1" kern="0" dirty="0">
                <a:solidFill>
                  <a:srgbClr val="11111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开支范围</a:t>
            </a:r>
            <a:endParaRPr lang="zh-CN" altLang="en-US" sz="2400" b="1" kern="0" dirty="0">
              <a:solidFill>
                <a:srgbClr val="111111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33" name="剪去同侧角的矩形 26"/>
          <p:cNvSpPr/>
          <p:nvPr>
            <p:custDataLst>
              <p:tags r:id="rId10"/>
            </p:custDataLst>
          </p:nvPr>
        </p:nvSpPr>
        <p:spPr>
          <a:xfrm>
            <a:off x="5153025" y="3815399"/>
            <a:ext cx="941388" cy="561975"/>
          </a:xfrm>
          <a:prstGeom prst="snip2SameRect">
            <a:avLst>
              <a:gd name="adj1" fmla="val 23463"/>
              <a:gd name="adj2" fmla="val 0"/>
            </a:avLst>
          </a:prstGeom>
          <a:solidFill>
            <a:schemeClr val="tx1">
              <a:lumMod val="40000"/>
              <a:lumOff val="60000"/>
            </a:schemeClr>
          </a:solidFill>
          <a:ln w="76200" cap="flat" cmpd="sng" algn="ctr">
            <a:solidFill>
              <a:srgbClr val="FFFFFF"/>
            </a:solidFill>
            <a:prstDash val="solid"/>
          </a:ln>
          <a:effectLst/>
        </p:spPr>
        <p:txBody>
          <a:bodyPr tIns="0" anchor="ctr"/>
          <a:lstStyle/>
          <a:p>
            <a:pPr algn="ctr">
              <a:defRPr/>
            </a:pPr>
            <a:r>
              <a:rPr lang="en-US" sz="3200" kern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04</a:t>
            </a:r>
            <a:endParaRPr lang="en-US" sz="3200" kern="0" dirty="0">
              <a:ln w="18415" cmpd="sng">
                <a:noFill/>
                <a:prstDash val="solid"/>
              </a:ln>
              <a:solidFill>
                <a:srgbClr val="FFFFFF"/>
              </a:solidFill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4" name="剪去同侧角的矩形 29"/>
          <p:cNvSpPr/>
          <p:nvPr>
            <p:custDataLst>
              <p:tags r:id="rId11"/>
            </p:custDataLst>
          </p:nvPr>
        </p:nvSpPr>
        <p:spPr>
          <a:xfrm>
            <a:off x="2626044" y="4973004"/>
            <a:ext cx="941387" cy="560387"/>
          </a:xfrm>
          <a:prstGeom prst="snip2SameRect">
            <a:avLst>
              <a:gd name="adj1" fmla="val 23463"/>
              <a:gd name="adj2" fmla="val 0"/>
            </a:avLst>
          </a:prstGeom>
          <a:solidFill>
            <a:schemeClr val="tx1">
              <a:lumMod val="40000"/>
              <a:lumOff val="60000"/>
            </a:schemeClr>
          </a:solidFill>
          <a:ln w="76200" cap="flat" cmpd="sng" algn="ctr">
            <a:solidFill>
              <a:srgbClr val="FFFFFF"/>
            </a:solidFill>
            <a:prstDash val="solid"/>
          </a:ln>
          <a:effectLst/>
        </p:spPr>
        <p:txBody>
          <a:bodyPr tIns="0" anchor="ctr"/>
          <a:lstStyle/>
          <a:p>
            <a:pPr algn="ctr">
              <a:defRPr/>
            </a:pPr>
            <a:r>
              <a:rPr lang="en-US" sz="3200" kern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05</a:t>
            </a:r>
            <a:endParaRPr lang="en-US" sz="3200" kern="0" dirty="0">
              <a:ln w="18415" cmpd="sng">
                <a:noFill/>
                <a:prstDash val="solid"/>
              </a:ln>
              <a:solidFill>
                <a:srgbClr val="FFFFFF"/>
              </a:solidFill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5" name="五边形 1"/>
          <p:cNvSpPr/>
          <p:nvPr>
            <p:custDataLst>
              <p:tags r:id="rId12"/>
            </p:custDataLst>
          </p:nvPr>
        </p:nvSpPr>
        <p:spPr>
          <a:xfrm>
            <a:off x="2090103" y="5517833"/>
            <a:ext cx="4546600" cy="641350"/>
          </a:xfrm>
          <a:custGeom>
            <a:avLst/>
            <a:gdLst/>
            <a:ahLst/>
            <a:cxnLst/>
            <a:rect l="l" t="t" r="r" b="b"/>
            <a:pathLst>
              <a:path w="6408712" h="1143744">
                <a:moveTo>
                  <a:pt x="403479" y="0"/>
                </a:moveTo>
                <a:lnTo>
                  <a:pt x="2808312" y="0"/>
                </a:lnTo>
                <a:lnTo>
                  <a:pt x="3600400" y="0"/>
                </a:lnTo>
                <a:lnTo>
                  <a:pt x="6005233" y="0"/>
                </a:lnTo>
                <a:lnTo>
                  <a:pt x="6408712" y="571872"/>
                </a:lnTo>
                <a:lnTo>
                  <a:pt x="6005233" y="1143744"/>
                </a:lnTo>
                <a:lnTo>
                  <a:pt x="3600400" y="1143744"/>
                </a:lnTo>
                <a:lnTo>
                  <a:pt x="2808312" y="1143744"/>
                </a:lnTo>
                <a:lnTo>
                  <a:pt x="403479" y="1143744"/>
                </a:lnTo>
                <a:lnTo>
                  <a:pt x="0" y="571872"/>
                </a:lnTo>
                <a:close/>
              </a:path>
            </a:pathLst>
          </a:custGeom>
          <a:solidFill>
            <a:srgbClr val="FFFFFF"/>
          </a:solidFill>
          <a:ln w="28575" cap="flat" cmpd="sng" algn="ctr">
            <a:solidFill>
              <a:schemeClr val="accent1"/>
            </a:solidFill>
            <a:prstDash val="solid"/>
          </a:ln>
          <a:effectLst/>
        </p:spPr>
        <p:txBody>
          <a:bodyPr lIns="468000" tIns="0" rIns="468000" bIns="0" anchor="ctr">
            <a:normAutofit/>
          </a:bodyPr>
          <a:lstStyle/>
          <a:p>
            <a:pPr algn="l">
              <a:lnSpc>
                <a:spcPct val="130000"/>
              </a:lnSpc>
              <a:defRPr/>
            </a:pPr>
            <a:r>
              <a:rPr lang="zh-CN" altLang="en-US" sz="2400" b="1" kern="0" dirty="0">
                <a:solidFill>
                  <a:srgbClr val="080808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会议审批</a:t>
            </a:r>
            <a:endParaRPr lang="zh-CN" altLang="en-US" sz="2400" b="1" kern="0" dirty="0">
              <a:solidFill>
                <a:srgbClr val="080808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19" name="图片 18" descr="490748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148590" y="163195"/>
            <a:ext cx="1512011" cy="1512011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8610600" y="5772785"/>
            <a:ext cx="3027680" cy="58356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3200">
                <a:solidFill>
                  <a:srgbClr val="080808"/>
                </a:solidFill>
                <a:effectLst/>
              </a:rPr>
              <a:t>福大计财处出品</a:t>
            </a:r>
            <a:endParaRPr lang="zh-CN" altLang="en-US" sz="3200">
              <a:solidFill>
                <a:srgbClr val="080808"/>
              </a:solidFill>
              <a:effectLst/>
            </a:endParaRPr>
          </a:p>
        </p:txBody>
      </p:sp>
      <p:sp>
        <p:nvSpPr>
          <p:cNvPr id="26" name="文本框 8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 rot="16200000">
            <a:off x="9438959" y="321220"/>
            <a:ext cx="800219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>
                <a:solidFill>
                  <a:srgbClr val="080808"/>
                </a:solidFill>
                <a:latin typeface="微软雅黑" panose="020B0503020204020204" pitchFamily="34" charset="-122"/>
              </a:rPr>
              <a:t>Contents</a:t>
            </a:r>
            <a:endParaRPr lang="en-US" altLang="zh-CN" sz="4000">
              <a:solidFill>
                <a:srgbClr val="080808"/>
              </a:solidFill>
              <a:latin typeface="微软雅黑" panose="020B0503020204020204" pitchFamily="34" charset="-122"/>
            </a:endParaRPr>
          </a:p>
        </p:txBody>
      </p:sp>
      <p:sp>
        <p:nvSpPr>
          <p:cNvPr id="27" name="椭圆 26"/>
          <p:cNvSpPr/>
          <p:nvPr>
            <p:custDataLst>
              <p:tags r:id="rId15"/>
            </p:custDataLst>
          </p:nvPr>
        </p:nvSpPr>
        <p:spPr>
          <a:xfrm>
            <a:off x="10338237" y="556805"/>
            <a:ext cx="869950" cy="869950"/>
          </a:xfrm>
          <a:prstGeom prst="ellipse">
            <a:avLst/>
          </a:prstGeom>
          <a:solidFill>
            <a:srgbClr val="FFFF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4800" b="1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  <a:endParaRPr lang="zh-CN" altLang="en-US" sz="4800" b="1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椭圆 28"/>
          <p:cNvSpPr/>
          <p:nvPr>
            <p:custDataLst>
              <p:tags r:id="rId16"/>
            </p:custDataLst>
          </p:nvPr>
        </p:nvSpPr>
        <p:spPr>
          <a:xfrm>
            <a:off x="10812900" y="1209269"/>
            <a:ext cx="682625" cy="682625"/>
          </a:xfrm>
          <a:prstGeom prst="ellipse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4400" b="1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  <a:endParaRPr lang="zh-CN" altLang="en-US" sz="4400" b="1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五边形 1"/>
          <p:cNvSpPr/>
          <p:nvPr>
            <p:custDataLst>
              <p:tags r:id="rId17"/>
            </p:custDataLst>
          </p:nvPr>
        </p:nvSpPr>
        <p:spPr>
          <a:xfrm>
            <a:off x="7091363" y="2716213"/>
            <a:ext cx="4546600" cy="641350"/>
          </a:xfrm>
          <a:custGeom>
            <a:avLst/>
            <a:gdLst/>
            <a:ahLst/>
            <a:cxnLst/>
            <a:rect l="l" t="t" r="r" b="b"/>
            <a:pathLst>
              <a:path w="6408712" h="1143744">
                <a:moveTo>
                  <a:pt x="403479" y="0"/>
                </a:moveTo>
                <a:lnTo>
                  <a:pt x="2808312" y="0"/>
                </a:lnTo>
                <a:lnTo>
                  <a:pt x="3600400" y="0"/>
                </a:lnTo>
                <a:lnTo>
                  <a:pt x="6005233" y="0"/>
                </a:lnTo>
                <a:lnTo>
                  <a:pt x="6408712" y="571872"/>
                </a:lnTo>
                <a:lnTo>
                  <a:pt x="6005233" y="1143744"/>
                </a:lnTo>
                <a:lnTo>
                  <a:pt x="3600400" y="1143744"/>
                </a:lnTo>
                <a:lnTo>
                  <a:pt x="2808312" y="1143744"/>
                </a:lnTo>
                <a:lnTo>
                  <a:pt x="403479" y="1143744"/>
                </a:lnTo>
                <a:lnTo>
                  <a:pt x="0" y="571872"/>
                </a:lnTo>
                <a:close/>
              </a:path>
            </a:pathLst>
          </a:custGeom>
          <a:solidFill>
            <a:srgbClr val="FFFFFF"/>
          </a:solidFill>
          <a:ln w="28575" cap="flat" cmpd="sng" algn="ctr">
            <a:solidFill>
              <a:schemeClr val="accent1"/>
            </a:solidFill>
            <a:prstDash val="solid"/>
          </a:ln>
          <a:effectLst/>
        </p:spPr>
        <p:txBody>
          <a:bodyPr lIns="468000" tIns="0" rIns="468000" bIns="0" anchor="ctr">
            <a:normAutofit/>
          </a:bodyPr>
          <a:lstStyle/>
          <a:p>
            <a:pPr algn="l">
              <a:lnSpc>
                <a:spcPct val="130000"/>
              </a:lnSpc>
              <a:defRPr/>
            </a:pPr>
            <a:r>
              <a:rPr lang="zh-CN" altLang="en-US" sz="2400" b="1" kern="0" dirty="0">
                <a:solidFill>
                  <a:srgbClr val="080808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会议管理事项</a:t>
            </a:r>
            <a:endParaRPr lang="zh-CN" altLang="en-US" sz="2400" b="1" kern="0" dirty="0">
              <a:solidFill>
                <a:srgbClr val="080808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" name="剪去同侧角的矩形 29"/>
          <p:cNvSpPr/>
          <p:nvPr>
            <p:custDataLst>
              <p:tags r:id="rId18"/>
            </p:custDataLst>
          </p:nvPr>
        </p:nvSpPr>
        <p:spPr>
          <a:xfrm>
            <a:off x="7626669" y="2156144"/>
            <a:ext cx="941387" cy="560387"/>
          </a:xfrm>
          <a:prstGeom prst="snip2SameRect">
            <a:avLst>
              <a:gd name="adj1" fmla="val 23463"/>
              <a:gd name="adj2" fmla="val 0"/>
            </a:avLst>
          </a:prstGeom>
          <a:solidFill>
            <a:schemeClr val="tx1">
              <a:lumMod val="40000"/>
              <a:lumOff val="60000"/>
            </a:schemeClr>
          </a:solidFill>
          <a:ln w="76200" cap="flat" cmpd="sng" algn="ctr">
            <a:solidFill>
              <a:srgbClr val="FFFFFF"/>
            </a:solidFill>
            <a:prstDash val="solid"/>
          </a:ln>
          <a:effectLst/>
        </p:spPr>
        <p:txBody>
          <a:bodyPr tIns="0" anchor="ctr"/>
          <a:lstStyle/>
          <a:p>
            <a:pPr algn="ctr">
              <a:defRPr/>
            </a:pPr>
            <a:r>
              <a:rPr lang="en-US" sz="3200" kern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06</a:t>
            </a:r>
            <a:endParaRPr lang="en-US" sz="3200" kern="0" dirty="0">
              <a:ln w="18415" cmpd="sng">
                <a:noFill/>
                <a:prstDash val="solid"/>
              </a:ln>
              <a:solidFill>
                <a:srgbClr val="FFFFFF"/>
              </a:solidFill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6" name="剪去同侧角的矩形 29"/>
          <p:cNvSpPr/>
          <p:nvPr>
            <p:custDataLst>
              <p:tags r:id="rId19"/>
            </p:custDataLst>
          </p:nvPr>
        </p:nvSpPr>
        <p:spPr>
          <a:xfrm>
            <a:off x="10302559" y="3357564"/>
            <a:ext cx="941387" cy="560387"/>
          </a:xfrm>
          <a:prstGeom prst="snip2SameRect">
            <a:avLst>
              <a:gd name="adj1" fmla="val 23463"/>
              <a:gd name="adj2" fmla="val 0"/>
            </a:avLst>
          </a:prstGeom>
          <a:solidFill>
            <a:schemeClr val="tx1">
              <a:lumMod val="40000"/>
              <a:lumOff val="60000"/>
            </a:schemeClr>
          </a:solidFill>
          <a:ln w="76200" cap="flat" cmpd="sng" algn="ctr">
            <a:solidFill>
              <a:srgbClr val="FFFFFF"/>
            </a:solidFill>
            <a:prstDash val="solid"/>
          </a:ln>
          <a:effectLst/>
        </p:spPr>
        <p:txBody>
          <a:bodyPr tIns="0" anchor="ctr"/>
          <a:lstStyle/>
          <a:p>
            <a:pPr algn="ctr">
              <a:defRPr/>
            </a:pPr>
            <a:r>
              <a:rPr lang="en-US" sz="3200" kern="0" dirty="0">
                <a:ln w="18415" cmpd="sng">
                  <a:noFill/>
                  <a:prstDash val="solid"/>
                </a:ln>
                <a:solidFill>
                  <a:srgbClr val="FFFFFF"/>
                </a:solidFill>
                <a:latin typeface="Arial Rounded MT Bold" panose="020F070403050403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07</a:t>
            </a:r>
            <a:endParaRPr lang="en-US" sz="3200" kern="0" dirty="0">
              <a:ln w="18415" cmpd="sng">
                <a:noFill/>
                <a:prstDash val="solid"/>
              </a:ln>
              <a:solidFill>
                <a:srgbClr val="FFFFFF"/>
              </a:solidFill>
              <a:latin typeface="Arial Rounded MT Bold" panose="020F0704030504030204" pitchFamily="34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4" name="五边形 1"/>
          <p:cNvSpPr/>
          <p:nvPr>
            <p:custDataLst>
              <p:tags r:id="rId20"/>
            </p:custDataLst>
          </p:nvPr>
        </p:nvSpPr>
        <p:spPr>
          <a:xfrm>
            <a:off x="2090103" y="942340"/>
            <a:ext cx="4546600" cy="641350"/>
          </a:xfrm>
          <a:custGeom>
            <a:avLst/>
            <a:gdLst/>
            <a:ahLst/>
            <a:cxnLst/>
            <a:rect l="l" t="t" r="r" b="b"/>
            <a:pathLst>
              <a:path w="6408712" h="1143744">
                <a:moveTo>
                  <a:pt x="403479" y="0"/>
                </a:moveTo>
                <a:lnTo>
                  <a:pt x="2808312" y="0"/>
                </a:lnTo>
                <a:lnTo>
                  <a:pt x="3600400" y="0"/>
                </a:lnTo>
                <a:lnTo>
                  <a:pt x="6005233" y="0"/>
                </a:lnTo>
                <a:lnTo>
                  <a:pt x="6408712" y="571872"/>
                </a:lnTo>
                <a:lnTo>
                  <a:pt x="6005233" y="1143744"/>
                </a:lnTo>
                <a:lnTo>
                  <a:pt x="3600400" y="1143744"/>
                </a:lnTo>
                <a:lnTo>
                  <a:pt x="2808312" y="1143744"/>
                </a:lnTo>
                <a:lnTo>
                  <a:pt x="403479" y="1143744"/>
                </a:lnTo>
                <a:lnTo>
                  <a:pt x="0" y="571872"/>
                </a:lnTo>
                <a:close/>
              </a:path>
            </a:pathLst>
          </a:custGeom>
          <a:solidFill>
            <a:srgbClr val="FFFFFF"/>
          </a:solidFill>
          <a:ln w="28575" cap="flat" cmpd="sng" algn="ctr">
            <a:solidFill>
              <a:schemeClr val="accent1"/>
            </a:solidFill>
            <a:prstDash val="solid"/>
          </a:ln>
          <a:effectLst/>
        </p:spPr>
        <p:txBody>
          <a:bodyPr lIns="468000" tIns="0" rIns="468000" bIns="0" anchor="ctr">
            <a:norm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lang="zh-CN" altLang="en-US" sz="2400" b="1">
                <a:solidFill>
                  <a:srgbClr val="11111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制订依据</a:t>
            </a:r>
            <a:endParaRPr lang="zh-CN" altLang="en-US" sz="2400" b="1">
              <a:solidFill>
                <a:srgbClr val="111111"/>
              </a:solidFill>
              <a:latin typeface="宋体" panose="02010600030101010101" pitchFamily="2" charset="-122"/>
              <a:ea typeface="宋体" panose="02010600030101010101" pitchFamily="2" charset="-122"/>
              <a:cs typeface="+mn-ea"/>
              <a:sym typeface="+mn-ea"/>
            </a:endParaRPr>
          </a:p>
        </p:txBody>
      </p:sp>
      <p:sp>
        <p:nvSpPr>
          <p:cNvPr id="13" name="五边形 1"/>
          <p:cNvSpPr/>
          <p:nvPr>
            <p:custDataLst>
              <p:tags r:id="rId21"/>
            </p:custDataLst>
          </p:nvPr>
        </p:nvSpPr>
        <p:spPr>
          <a:xfrm>
            <a:off x="7121208" y="3917633"/>
            <a:ext cx="4546600" cy="641350"/>
          </a:xfrm>
          <a:custGeom>
            <a:avLst/>
            <a:gdLst/>
            <a:ahLst/>
            <a:cxnLst/>
            <a:rect l="l" t="t" r="r" b="b"/>
            <a:pathLst>
              <a:path w="6408712" h="1143744">
                <a:moveTo>
                  <a:pt x="403479" y="0"/>
                </a:moveTo>
                <a:lnTo>
                  <a:pt x="2808312" y="0"/>
                </a:lnTo>
                <a:lnTo>
                  <a:pt x="3600400" y="0"/>
                </a:lnTo>
                <a:lnTo>
                  <a:pt x="6005233" y="0"/>
                </a:lnTo>
                <a:lnTo>
                  <a:pt x="6408712" y="571872"/>
                </a:lnTo>
                <a:lnTo>
                  <a:pt x="6005233" y="1143744"/>
                </a:lnTo>
                <a:lnTo>
                  <a:pt x="3600400" y="1143744"/>
                </a:lnTo>
                <a:lnTo>
                  <a:pt x="2808312" y="1143744"/>
                </a:lnTo>
                <a:lnTo>
                  <a:pt x="403479" y="1143744"/>
                </a:lnTo>
                <a:lnTo>
                  <a:pt x="0" y="571872"/>
                </a:lnTo>
                <a:close/>
              </a:path>
            </a:pathLst>
          </a:custGeom>
          <a:solidFill>
            <a:srgbClr val="FFFFFF"/>
          </a:solidFill>
          <a:ln w="28575" cap="flat" cmpd="sng" algn="ctr">
            <a:solidFill>
              <a:schemeClr val="accent1"/>
            </a:solidFill>
            <a:prstDash val="solid"/>
          </a:ln>
          <a:effectLst/>
        </p:spPr>
        <p:txBody>
          <a:bodyPr lIns="468000" tIns="0" rIns="468000" bIns="0" anchor="ctr">
            <a:normAutofit/>
          </a:bodyPr>
          <a:lstStyle/>
          <a:p>
            <a:pPr algn="l">
              <a:lnSpc>
                <a:spcPct val="130000"/>
              </a:lnSpc>
              <a:defRPr/>
            </a:pPr>
            <a:r>
              <a:rPr lang="zh-CN" altLang="en-US" sz="2400" b="1" kern="0" dirty="0">
                <a:solidFill>
                  <a:srgbClr val="080808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rPr>
              <a:t>监督管理</a:t>
            </a:r>
            <a:endParaRPr lang="zh-CN" altLang="en-US" sz="2400" b="1" kern="0" dirty="0">
              <a:solidFill>
                <a:srgbClr val="080808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" name="五边形 1"/>
          <p:cNvSpPr/>
          <p:nvPr>
            <p:custDataLst>
              <p:tags r:id="rId22"/>
            </p:custDataLst>
          </p:nvPr>
        </p:nvSpPr>
        <p:spPr>
          <a:xfrm>
            <a:off x="2090103" y="4362133"/>
            <a:ext cx="4546600" cy="641350"/>
          </a:xfrm>
          <a:custGeom>
            <a:avLst/>
            <a:gdLst/>
            <a:ahLst/>
            <a:cxnLst/>
            <a:rect l="l" t="t" r="r" b="b"/>
            <a:pathLst>
              <a:path w="6408712" h="1143744">
                <a:moveTo>
                  <a:pt x="403479" y="0"/>
                </a:moveTo>
                <a:lnTo>
                  <a:pt x="2808312" y="0"/>
                </a:lnTo>
                <a:lnTo>
                  <a:pt x="3600400" y="0"/>
                </a:lnTo>
                <a:lnTo>
                  <a:pt x="6005233" y="0"/>
                </a:lnTo>
                <a:lnTo>
                  <a:pt x="6408712" y="571872"/>
                </a:lnTo>
                <a:lnTo>
                  <a:pt x="6005233" y="1143744"/>
                </a:lnTo>
                <a:lnTo>
                  <a:pt x="3600400" y="1143744"/>
                </a:lnTo>
                <a:lnTo>
                  <a:pt x="2808312" y="1143744"/>
                </a:lnTo>
                <a:lnTo>
                  <a:pt x="403479" y="1143744"/>
                </a:lnTo>
                <a:lnTo>
                  <a:pt x="0" y="571872"/>
                </a:lnTo>
                <a:close/>
              </a:path>
            </a:pathLst>
          </a:custGeom>
          <a:solidFill>
            <a:srgbClr val="FFFFFF"/>
          </a:solidFill>
          <a:ln w="28575" cap="flat" cmpd="sng" algn="ctr">
            <a:solidFill>
              <a:schemeClr val="accent1"/>
            </a:solidFill>
            <a:prstDash val="solid"/>
          </a:ln>
          <a:effectLst/>
        </p:spPr>
        <p:txBody>
          <a:bodyPr lIns="468000" tIns="0" rIns="468000" bIns="0" anchor="ctr">
            <a:normAutofit/>
          </a:bodyPr>
          <a:lstStyle/>
          <a:p>
            <a:pPr algn="l">
              <a:lnSpc>
                <a:spcPct val="100000"/>
              </a:lnSpc>
              <a:buClrTx/>
              <a:buSzTx/>
              <a:buFont typeface="Arial" panose="020B0604020202020204" pitchFamily="34" charset="0"/>
              <a:defRPr/>
            </a:pPr>
            <a:r>
              <a:rPr lang="zh-CN" altLang="en-US" sz="2400" b="1" kern="0" dirty="0">
                <a:solidFill>
                  <a:srgbClr val="111111"/>
                </a:solidFill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  <a:sym typeface="+mn-ea"/>
              </a:rPr>
              <a:t>报销标准</a:t>
            </a:r>
            <a:endParaRPr lang="zh-CN" altLang="en-US" sz="2400" b="1" kern="0" dirty="0">
              <a:solidFill>
                <a:srgbClr val="111111"/>
              </a:solidFill>
              <a:latin typeface="宋体" panose="02010600030101010101" pitchFamily="2" charset="-122"/>
              <a:ea typeface="宋体" panose="02010600030101010101" pitchFamily="2" charset="-122"/>
              <a:cs typeface="Arial" panose="02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7" grpId="0" bldLvl="0" animBg="1"/>
      <p:bldP spid="9" grpId="0" bldLvl="0" animBg="1"/>
      <p:bldP spid="17" grpId="0" bldLvl="0" animBg="1"/>
      <p:bldP spid="25" grpId="0" bldLvl="0" animBg="1"/>
      <p:bldP spid="28" grpId="0" bldLvl="0" animBg="1"/>
      <p:bldP spid="33" grpId="0" bldLvl="0" animBg="1"/>
      <p:bldP spid="54" grpId="0" bldLvl="0" animBg="1"/>
      <p:bldP spid="55" grpId="0" bldLvl="0" animBg="1"/>
      <p:bldP spid="2" grpId="0" bldLvl="0" animBg="1"/>
      <p:bldP spid="3" grpId="0" bldLvl="0" animBg="1"/>
      <p:bldP spid="6" grpId="0" bldLvl="0" animBg="1"/>
      <p:bldP spid="24" grpId="0" bldLvl="0" animBg="1"/>
      <p:bldP spid="13" grpId="0" bldLvl="0" animBg="1"/>
      <p:bldP spid="15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2651447" y="1437972"/>
            <a:ext cx="1203345" cy="1203345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制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553033" y="1437972"/>
            <a:ext cx="1203345" cy="1203345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定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485099" y="1437972"/>
            <a:ext cx="1203345" cy="1203345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依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8345410" y="1437972"/>
            <a:ext cx="1203345" cy="1203345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据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455160" y="190788"/>
            <a:ext cx="79629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080808"/>
                </a:solidFill>
              </a:rPr>
              <a:t>一、制定依据</a:t>
            </a:r>
            <a:endParaRPr lang="zh-CN" altLang="en-US" sz="3600" b="1" dirty="0">
              <a:solidFill>
                <a:srgbClr val="080808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654175" y="2903855"/>
            <a:ext cx="10129520" cy="19183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+mj-ea"/>
              <a:buAutoNum type="circleNumDbPlain"/>
              <a:defRPr/>
            </a:pPr>
            <a:r>
              <a:rPr lang="zh-CN" altLang="en-US"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《中央和国家机关会议费管理办法》（财行〔2016〕214号）</a:t>
            </a:r>
            <a:endParaRPr lang="zh-CN" altLang="en-US"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+mj-ea"/>
              <a:buAutoNum type="circleNumDbPlain"/>
              <a:defRPr/>
            </a:pPr>
            <a:r>
              <a:rPr lang="zh-CN" altLang="en-US"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《关于进一步完善中央财政科研项目资金管理等政策的若干意见》（中办发〔2016〕50号）</a:t>
            </a:r>
            <a:endParaRPr lang="zh-CN" altLang="en-US"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+mj-ea"/>
              <a:buAutoNum type="circleNumDbPlain"/>
              <a:defRPr/>
            </a:pPr>
            <a:r>
              <a:rPr lang="zh-CN" altLang="en-US"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《福建省人民政府关于促进高校科技创新能力提升的若干意见》（闽政〔2016〕37号）</a:t>
            </a:r>
            <a:endParaRPr lang="zh-CN" altLang="en-US"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 typeface="+mj-ea"/>
              <a:buAutoNum type="circleNumDbPlain"/>
              <a:defRPr/>
            </a:pPr>
            <a:r>
              <a:rPr lang="zh-CN" altLang="en-US">
                <a:solidFill>
                  <a:srgbClr val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《福建省省直机关会议费管理办法》（闽财行[2017]17号）</a:t>
            </a:r>
            <a:endParaRPr lang="zh-CN" altLang="en-US">
              <a:solidFill>
                <a:srgbClr val="00000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11" grpId="0" bldLvl="0" animBg="1"/>
      <p:bldP spid="3" grpId="0"/>
      <p:bldP spid="3" grpId="1"/>
      <p:bldP spid="3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4034155" y="211108"/>
            <a:ext cx="79629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rgbClr val="080808"/>
                </a:solidFill>
              </a:rPr>
              <a:t>二、适用范围及定义</a:t>
            </a:r>
            <a:endParaRPr lang="zh-CN" altLang="en-US" sz="3600" b="1" dirty="0">
              <a:solidFill>
                <a:srgbClr val="080808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  <p:sp>
        <p:nvSpPr>
          <p:cNvPr id="9" name="圆角矩形 27"/>
          <p:cNvSpPr/>
          <p:nvPr/>
        </p:nvSpPr>
        <p:spPr>
          <a:xfrm>
            <a:off x="1104900" y="4057650"/>
            <a:ext cx="1941195" cy="1720215"/>
          </a:xfrm>
          <a:prstGeom prst="roundRect">
            <a:avLst>
              <a:gd name="adj" fmla="val 8900"/>
            </a:avLst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国（境）内</a:t>
            </a:r>
            <a:endParaRPr lang="zh-CN" altLang="en-US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管理会议</a:t>
            </a:r>
            <a:endParaRPr lang="zh-CN" altLang="en-US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032760" y="1572260"/>
            <a:ext cx="7687945" cy="17543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endParaRPr lang="en-US" altLang="zh-CN" dirty="0" smtClean="0">
              <a:solidFill>
                <a:srgbClr val="080808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080808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学校</a:t>
            </a:r>
            <a:r>
              <a:rPr lang="zh-CN" altLang="en-US" dirty="0">
                <a:solidFill>
                  <a:srgbClr val="080808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ea"/>
              </a:rPr>
              <a:t>、职能部门和学院（单位）开展教学、科研、推广等活动举办的业务性会议，包括学术会议、学术论坛、研讨会、评审会、座谈会、验收会、答辩会（不包括本科生、研究生论文答辩会）等。</a:t>
            </a:r>
            <a:endParaRPr lang="zh-CN" altLang="en-US" dirty="0">
              <a:solidFill>
                <a:srgbClr val="080808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ea"/>
            </a:endParaRPr>
          </a:p>
        </p:txBody>
      </p:sp>
      <p:sp>
        <p:nvSpPr>
          <p:cNvPr id="4" name="圆角矩形 27"/>
          <p:cNvSpPr/>
          <p:nvPr/>
        </p:nvSpPr>
        <p:spPr>
          <a:xfrm>
            <a:off x="1104900" y="1681480"/>
            <a:ext cx="1927860" cy="1720215"/>
          </a:xfrm>
          <a:prstGeom prst="roundRect">
            <a:avLst>
              <a:gd name="adj" fmla="val 8900"/>
            </a:avLst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国（境）内</a:t>
            </a:r>
            <a:endParaRPr lang="zh-CN" altLang="en-US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spc="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业务会议</a:t>
            </a:r>
            <a:endParaRPr lang="zh-CN" altLang="en-US" b="1" spc="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032760" y="4171950"/>
            <a:ext cx="7584440" cy="8744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080808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    </a:t>
            </a:r>
            <a:endParaRPr lang="en-US" altLang="zh-CN" dirty="0" smtClean="0">
              <a:solidFill>
                <a:srgbClr val="080808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080808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学校</a:t>
            </a:r>
            <a:r>
              <a:rPr lang="zh-CN" altLang="en-US" dirty="0">
                <a:solidFill>
                  <a:srgbClr val="080808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</a:rPr>
              <a:t>、职能部门和学院（单位）开展的除国内业务会议之外的国内会议。</a:t>
            </a:r>
            <a:endParaRPr lang="zh-CN" altLang="en-US" dirty="0">
              <a:solidFill>
                <a:srgbClr val="080808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4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1858571" y="1594915"/>
            <a:ext cx="1203345" cy="1203345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住宿费</a:t>
            </a:r>
            <a:endParaRPr lang="en-US" altLang="zh-CN" sz="1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4108088" y="1577330"/>
            <a:ext cx="1203345" cy="1203345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伙食费</a:t>
            </a:r>
            <a:endParaRPr lang="en-US" altLang="zh-CN" sz="1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6924123" y="1594915"/>
            <a:ext cx="1203345" cy="1203345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会议室</a:t>
            </a: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租金</a:t>
            </a:r>
            <a:endParaRPr lang="en-US" altLang="zh-CN" sz="1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9476778" y="1630083"/>
            <a:ext cx="1203345" cy="1203345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交通费</a:t>
            </a:r>
            <a:r>
              <a: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966862" y="3334570"/>
            <a:ext cx="1203345" cy="1203345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文件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印刷</a:t>
            </a: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费</a:t>
            </a:r>
            <a:r>
              <a: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5573785" y="3281816"/>
            <a:ext cx="1203345" cy="1203345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办公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文具</a:t>
            </a:r>
            <a:endParaRPr lang="en-US" altLang="zh-CN" sz="1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114550" y="190788"/>
            <a:ext cx="79629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080808"/>
                </a:solidFill>
              </a:rPr>
              <a:t>三、开支范围</a:t>
            </a:r>
            <a:endParaRPr lang="zh-CN" altLang="en-US" sz="3600" b="1" dirty="0">
              <a:solidFill>
                <a:srgbClr val="080808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8211332" y="3220269"/>
            <a:ext cx="1203345" cy="1203345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医药费等</a:t>
            </a:r>
            <a:endParaRPr lang="zh-CN" altLang="en-US" sz="16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en-US" altLang="zh-CN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zh-CN" altLang="en-US" sz="1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9" grpId="0" bldLvl="0" animBg="1"/>
      <p:bldP spid="10" grpId="0" bldLvl="0" animBg="1"/>
      <p:bldP spid="11" grpId="0" bldLvl="0" animBg="1"/>
      <p:bldP spid="12" grpId="0" bldLvl="0" animBg="1"/>
      <p:bldP spid="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2114550" y="190788"/>
            <a:ext cx="79629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080808"/>
                </a:solidFill>
              </a:rPr>
              <a:t>四、报销标准</a:t>
            </a:r>
            <a:endParaRPr lang="zh-CN" altLang="en-US" sz="3600" b="1" dirty="0">
              <a:solidFill>
                <a:srgbClr val="080808"/>
              </a:solidFill>
            </a:endParaRPr>
          </a:p>
        </p:txBody>
      </p:sp>
      <p:sp>
        <p:nvSpPr>
          <p:cNvPr id="3" name="圆角矩形 27"/>
          <p:cNvSpPr/>
          <p:nvPr/>
        </p:nvSpPr>
        <p:spPr>
          <a:xfrm>
            <a:off x="4213225" y="1221397"/>
            <a:ext cx="7550883" cy="1767987"/>
          </a:xfrm>
          <a:prstGeom prst="roundRect">
            <a:avLst>
              <a:gd name="adj" fmla="val 8900"/>
            </a:avLst>
          </a:prstGeom>
          <a:solidFill>
            <a:srgbClr val="07C3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Font typeface="+mj-ea"/>
              <a:buAutoNum type="circleNumDbPlain"/>
            </a:pPr>
            <a:r>
              <a:rPr lang="zh-CN" altLang="en-US" sz="20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综合定额标准是开支的上限，各单位应在标准以内结算报销</a:t>
            </a:r>
            <a:endParaRPr lang="en-US" altLang="zh-CN" sz="2000" spc="300" dirty="0" smtClean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000" spc="3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各项</a:t>
            </a:r>
            <a:r>
              <a:rPr lang="zh-CN" altLang="en-US" sz="2000" spc="3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费用之间可以调剂使用；</a:t>
            </a:r>
            <a:endParaRPr lang="zh-CN" altLang="en-US" sz="2000" spc="300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 typeface="+mj-ea"/>
              <a:buAutoNum type="circleNumDbPlain"/>
            </a:pPr>
            <a:r>
              <a:rPr lang="zh-CN" altLang="en-US" sz="2000" spc="3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</a:t>
            </a:r>
            <a:r>
              <a:rPr lang="zh-CN" altLang="en-US" sz="2000" spc="3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未发生的事项，报销限额应按明细标准进行相应扣减</a:t>
            </a:r>
            <a:r>
              <a:rPr lang="zh-CN" altLang="en-US" sz="2000" spc="300" dirty="0" smtClean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r>
              <a:rPr lang="zh-CN" altLang="en-US" sz="2000" spc="3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（新增）</a:t>
            </a:r>
            <a:endParaRPr lang="zh-CN" altLang="en-US" sz="2000" spc="300" dirty="0">
              <a:solidFill>
                <a:schemeClr val="bg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  <p:grpSp>
        <p:nvGrpSpPr>
          <p:cNvPr id="7" name="组合 6"/>
          <p:cNvGrpSpPr/>
          <p:nvPr/>
        </p:nvGrpSpPr>
        <p:grpSpPr>
          <a:xfrm>
            <a:off x="737235" y="1139825"/>
            <a:ext cx="2358322" cy="1414780"/>
            <a:chOff x="1145" y="1795"/>
            <a:chExt cx="3714" cy="2228"/>
          </a:xfrm>
        </p:grpSpPr>
        <p:sp>
          <p:nvSpPr>
            <p:cNvPr id="19" name="椭圆 18"/>
            <p:cNvSpPr/>
            <p:nvPr/>
          </p:nvSpPr>
          <p:spPr>
            <a:xfrm>
              <a:off x="3467" y="2798"/>
              <a:ext cx="1364" cy="1225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>
              <a:outerShdw blurRad="63500" sx="101000" sy="101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b="1" dirty="0">
                  <a:solidFill>
                    <a:srgbClr val="08080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控</a:t>
              </a:r>
              <a:endParaRPr lang="zh-CN" altLang="en-US" sz="3600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1145" y="1795"/>
              <a:ext cx="3714" cy="2228"/>
              <a:chOff x="2880" y="1848"/>
              <a:chExt cx="4394" cy="2782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5565" y="1848"/>
                <a:ext cx="1676" cy="1530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  <a:effectLst>
                <a:outerShdw blurRad="63500" sx="101000" sy="101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CN" altLang="en-US" sz="3600" b="1" dirty="0">
                    <a:solidFill>
                      <a:srgbClr val="08080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合</a:t>
                </a:r>
                <a:endParaRPr lang="zh-CN" altLang="en-US" sz="3600" b="1" dirty="0">
                  <a:solidFill>
                    <a:srgbClr val="08080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grpSp>
            <p:nvGrpSpPr>
              <p:cNvPr id="27" name="组合 26"/>
              <p:cNvGrpSpPr/>
              <p:nvPr/>
            </p:nvGrpSpPr>
            <p:grpSpPr>
              <a:xfrm>
                <a:off x="2880" y="1848"/>
                <a:ext cx="3026" cy="2782"/>
                <a:chOff x="2880" y="1848"/>
                <a:chExt cx="3026" cy="2782"/>
              </a:xfrm>
            </p:grpSpPr>
            <p:grpSp>
              <p:nvGrpSpPr>
                <p:cNvPr id="26" name="组合 25"/>
                <p:cNvGrpSpPr/>
                <p:nvPr/>
              </p:nvGrpSpPr>
              <p:grpSpPr>
                <a:xfrm>
                  <a:off x="2880" y="3100"/>
                  <a:ext cx="3026" cy="1530"/>
                  <a:chOff x="2880" y="3100"/>
                  <a:chExt cx="3026" cy="1530"/>
                </a:xfrm>
              </p:grpSpPr>
              <p:sp>
                <p:nvSpPr>
                  <p:cNvPr id="20" name="椭圆 19"/>
                  <p:cNvSpPr/>
                  <p:nvPr/>
                </p:nvSpPr>
                <p:spPr>
                  <a:xfrm>
                    <a:off x="4230" y="3100"/>
                    <a:ext cx="1676" cy="1530"/>
                  </a:xfrm>
                  <a:prstGeom prst="ellipse">
                    <a:avLst/>
                  </a:prstGeom>
                  <a:noFill/>
                  <a:ln>
                    <a:solidFill>
                      <a:schemeClr val="accent1"/>
                    </a:solidFill>
                  </a:ln>
                  <a:effectLst>
                    <a:outerShdw blurRad="63500" sx="101000" sy="101000" algn="ctr" rotWithShape="0">
                      <a:prstClr val="black">
                        <a:alpha val="2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zh-CN" altLang="en-US" sz="3600" b="1" dirty="0">
                        <a:solidFill>
                          <a:srgbClr val="08080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额</a:t>
                    </a:r>
                    <a:endParaRPr lang="zh-CN" altLang="en-US" sz="3600" b="1" dirty="0">
                      <a:solidFill>
                        <a:srgbClr val="080808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  <p:sp>
                <p:nvSpPr>
                  <p:cNvPr id="21" name="椭圆 20"/>
                  <p:cNvSpPr/>
                  <p:nvPr/>
                </p:nvSpPr>
                <p:spPr>
                  <a:xfrm>
                    <a:off x="2880" y="3100"/>
                    <a:ext cx="1676" cy="1530"/>
                  </a:xfrm>
                  <a:prstGeom prst="ellipse">
                    <a:avLst/>
                  </a:prstGeom>
                  <a:noFill/>
                  <a:ln>
                    <a:solidFill>
                      <a:schemeClr val="accent1"/>
                    </a:solidFill>
                  </a:ln>
                  <a:effectLst>
                    <a:outerShdw blurRad="63500" sx="101000" sy="101000" algn="ctr" rotWithShape="0">
                      <a:prstClr val="black">
                        <a:alpha val="2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zh-CN" altLang="en-US" sz="3600" b="1" dirty="0">
                        <a:solidFill>
                          <a:srgbClr val="08080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rPr>
                      <a:t>定</a:t>
                    </a:r>
                    <a:endParaRPr lang="zh-CN" altLang="en-US" sz="3600" b="1" dirty="0">
                      <a:solidFill>
                        <a:srgbClr val="080808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endParaRPr>
                  </a:p>
                </p:txBody>
              </p:sp>
            </p:grpSp>
            <p:sp>
              <p:nvSpPr>
                <p:cNvPr id="25" name="椭圆 24"/>
                <p:cNvSpPr/>
                <p:nvPr/>
              </p:nvSpPr>
              <p:spPr>
                <a:xfrm>
                  <a:off x="4230" y="1848"/>
                  <a:ext cx="1676" cy="1530"/>
                </a:xfrm>
                <a:prstGeom prst="ellipse">
                  <a:avLst/>
                </a:prstGeom>
                <a:noFill/>
                <a:ln>
                  <a:solidFill>
                    <a:schemeClr val="accent1"/>
                  </a:solidFill>
                </a:ln>
                <a:effectLst>
                  <a:outerShdw blurRad="63500" sx="101000" sy="101000" algn="ctr" rotWithShape="0">
                    <a:prstClr val="black">
                      <a:alpha val="2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zh-CN" altLang="en-US" sz="3600" b="1" dirty="0">
                      <a:solidFill>
                        <a:srgbClr val="080808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rPr>
                    <a:t>综</a:t>
                  </a:r>
                  <a:endParaRPr lang="zh-CN" altLang="en-US" sz="3600" b="1" dirty="0">
                    <a:solidFill>
                      <a:srgbClr val="080808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6" name="椭圆 15"/>
              <p:cNvSpPr/>
              <p:nvPr/>
            </p:nvSpPr>
            <p:spPr>
              <a:xfrm>
                <a:off x="5598" y="1848"/>
                <a:ext cx="1676" cy="1530"/>
              </a:xfrm>
              <a:prstGeom prst="ellipse">
                <a:avLst/>
              </a:prstGeom>
              <a:noFill/>
              <a:ln>
                <a:solidFill>
                  <a:schemeClr val="accent1"/>
                </a:solidFill>
              </a:ln>
              <a:effectLst>
                <a:outerShdw blurRad="63500" sx="101000" sy="101000" algn="ctr" rotWithShape="0">
                  <a:prstClr val="black">
                    <a:alpha val="2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3600" b="1" dirty="0">
                  <a:solidFill>
                    <a:srgbClr val="08080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aphicFrame>
        <p:nvGraphicFramePr>
          <p:cNvPr id="6" name="表格 -1"/>
          <p:cNvGraphicFramePr/>
          <p:nvPr/>
        </p:nvGraphicFramePr>
        <p:xfrm>
          <a:off x="861647" y="3710354"/>
          <a:ext cx="5416061" cy="224203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0422"/>
                <a:gridCol w="962982"/>
                <a:gridCol w="887412"/>
                <a:gridCol w="989612"/>
                <a:gridCol w="935633"/>
              </a:tblGrid>
              <a:tr h="711511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 dirty="0">
                          <a:solidFill>
                            <a:srgbClr val="080808"/>
                          </a:solidFill>
                          <a:uFillTx/>
                        </a:rPr>
                        <a:t>会议类别</a:t>
                      </a:r>
                      <a:endParaRPr lang="zh-CN" altLang="en-US" b="1" dirty="0">
                        <a:solidFill>
                          <a:srgbClr val="080808"/>
                        </a:solidFill>
                        <a:uFillTx/>
                      </a:endParaRP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>
                          <a:solidFill>
                            <a:srgbClr val="080808"/>
                          </a:solidFill>
                          <a:uFillTx/>
                        </a:rPr>
                        <a:t>住宿费</a:t>
                      </a:r>
                      <a:endParaRPr lang="zh-CN" altLang="en-US" b="1">
                        <a:solidFill>
                          <a:srgbClr val="080808"/>
                        </a:solidFill>
                        <a:uFillTx/>
                      </a:endParaRP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>
                          <a:solidFill>
                            <a:srgbClr val="080808"/>
                          </a:solidFill>
                          <a:uFillTx/>
                        </a:rPr>
                        <a:t>伙食费</a:t>
                      </a:r>
                      <a:endParaRPr lang="zh-CN" altLang="en-US" b="1">
                        <a:solidFill>
                          <a:srgbClr val="080808"/>
                        </a:solidFill>
                        <a:uFillTx/>
                      </a:endParaRPr>
                    </a:p>
                  </a:txBody>
                  <a:tcPr marL="0" marR="0" marT="0" marB="1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>
                          <a:solidFill>
                            <a:srgbClr val="080808"/>
                          </a:solidFill>
                          <a:uFillTx/>
                        </a:rPr>
                        <a:t>其他</a:t>
                      </a:r>
                      <a:endParaRPr lang="zh-CN" altLang="en-US" b="1">
                        <a:solidFill>
                          <a:srgbClr val="080808"/>
                        </a:solidFill>
                        <a:uFillTx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b="1">
                          <a:solidFill>
                            <a:srgbClr val="080808"/>
                          </a:solidFill>
                          <a:uFillTx/>
                        </a:rPr>
                        <a:t>费用</a:t>
                      </a:r>
                      <a:endParaRPr lang="zh-CN" altLang="en-US" b="1">
                        <a:solidFill>
                          <a:srgbClr val="080808"/>
                        </a:solidFill>
                        <a:uFillTx/>
                      </a:endParaRPr>
                    </a:p>
                  </a:txBody>
                  <a:tcPr marL="0" marR="0" marT="0" marB="1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>
                          <a:solidFill>
                            <a:srgbClr val="080808"/>
                          </a:solidFill>
                          <a:uFillTx/>
                        </a:rPr>
                        <a:t>合计</a:t>
                      </a:r>
                      <a:endParaRPr lang="zh-CN" altLang="en-US" b="1">
                        <a:solidFill>
                          <a:srgbClr val="080808"/>
                        </a:solidFill>
                        <a:uFillTx/>
                      </a:endParaRPr>
                    </a:p>
                  </a:txBody>
                  <a:tcPr marL="0" marR="0" marT="0" marB="1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</a:tr>
              <a:tr h="764967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>
                          <a:solidFill>
                            <a:srgbClr val="080808"/>
                          </a:solidFill>
                          <a:uFillTx/>
                        </a:rPr>
                        <a:t>国（境）内业务</a:t>
                      </a:r>
                      <a:endParaRPr lang="zh-CN" altLang="en-US" b="1">
                        <a:solidFill>
                          <a:srgbClr val="080808"/>
                        </a:solidFill>
                        <a:uFillTx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b="1">
                          <a:solidFill>
                            <a:srgbClr val="080808"/>
                          </a:solidFill>
                          <a:uFillTx/>
                        </a:rPr>
                        <a:t>会议</a:t>
                      </a:r>
                      <a:endParaRPr lang="zh-CN" altLang="en-US" b="1">
                        <a:solidFill>
                          <a:srgbClr val="080808"/>
                        </a:solidFill>
                        <a:uFillTx/>
                      </a:endParaRP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b="1">
                          <a:solidFill>
                            <a:srgbClr val="080808"/>
                          </a:solidFill>
                          <a:uFillTx/>
                        </a:rPr>
                        <a:t>450</a:t>
                      </a:r>
                      <a:endParaRPr lang="en-US" altLang="zh-CN" b="1">
                        <a:solidFill>
                          <a:srgbClr val="080808"/>
                        </a:solidFill>
                        <a:uFillTx/>
                      </a:endParaRP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b="1">
                          <a:solidFill>
                            <a:srgbClr val="080808"/>
                          </a:solidFill>
                          <a:uFillTx/>
                        </a:rPr>
                        <a:t>200</a:t>
                      </a:r>
                      <a:endParaRPr lang="en-US" altLang="zh-CN" b="1">
                        <a:solidFill>
                          <a:srgbClr val="080808"/>
                        </a:solidFill>
                        <a:uFillTx/>
                      </a:endParaRPr>
                    </a:p>
                  </a:txBody>
                  <a:tcPr marL="0" marR="0" marT="0" marB="1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b="1">
                          <a:solidFill>
                            <a:srgbClr val="080808"/>
                          </a:solidFill>
                          <a:uFillTx/>
                        </a:rPr>
                        <a:t>100</a:t>
                      </a:r>
                      <a:endParaRPr lang="en-US" altLang="zh-CN" b="1">
                        <a:solidFill>
                          <a:srgbClr val="080808"/>
                        </a:solidFill>
                        <a:uFillTx/>
                      </a:endParaRPr>
                    </a:p>
                  </a:txBody>
                  <a:tcPr marL="0" marR="0" marT="0" marB="1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b="1" dirty="0">
                          <a:solidFill>
                            <a:srgbClr val="080808"/>
                          </a:solidFill>
                          <a:uFillTx/>
                        </a:rPr>
                        <a:t>750</a:t>
                      </a:r>
                      <a:endParaRPr lang="en-US" altLang="zh-CN" b="1" dirty="0">
                        <a:solidFill>
                          <a:srgbClr val="080808"/>
                        </a:solidFill>
                        <a:uFillTx/>
                      </a:endParaRPr>
                    </a:p>
                  </a:txBody>
                  <a:tcPr marL="0" marR="0" marT="0" marB="1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</a:tr>
              <a:tr h="765561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b="1">
                          <a:solidFill>
                            <a:srgbClr val="080808"/>
                          </a:solidFill>
                          <a:uFillTx/>
                        </a:rPr>
                        <a:t>国（境）内管理</a:t>
                      </a:r>
                      <a:endParaRPr lang="zh-CN" altLang="en-US" b="1">
                        <a:solidFill>
                          <a:srgbClr val="080808"/>
                        </a:solidFill>
                        <a:uFillTx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b="1">
                          <a:solidFill>
                            <a:srgbClr val="080808"/>
                          </a:solidFill>
                          <a:uFillTx/>
                        </a:rPr>
                        <a:t>会议</a:t>
                      </a:r>
                      <a:endParaRPr lang="zh-CN" altLang="en-US" b="1">
                        <a:solidFill>
                          <a:srgbClr val="080808"/>
                        </a:solidFill>
                        <a:uFillTx/>
                      </a:endParaRP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b="1">
                          <a:solidFill>
                            <a:srgbClr val="080808"/>
                          </a:solidFill>
                          <a:uFillTx/>
                        </a:rPr>
                        <a:t>270</a:t>
                      </a:r>
                      <a:endParaRPr lang="en-US" altLang="zh-CN" b="1">
                        <a:solidFill>
                          <a:srgbClr val="080808"/>
                        </a:solidFill>
                        <a:uFillTx/>
                      </a:endParaRP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b="1">
                          <a:solidFill>
                            <a:srgbClr val="080808"/>
                          </a:solidFill>
                          <a:uFillTx/>
                        </a:rPr>
                        <a:t>130</a:t>
                      </a:r>
                      <a:endParaRPr lang="en-US" altLang="zh-CN" b="1">
                        <a:solidFill>
                          <a:srgbClr val="080808"/>
                        </a:solidFill>
                        <a:uFillTx/>
                      </a:endParaRPr>
                    </a:p>
                  </a:txBody>
                  <a:tcPr marL="0" marR="0" marT="0" marB="1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b="1" dirty="0">
                          <a:solidFill>
                            <a:srgbClr val="080808"/>
                          </a:solidFill>
                          <a:uFillTx/>
                        </a:rPr>
                        <a:t>50</a:t>
                      </a:r>
                      <a:endParaRPr lang="en-US" altLang="zh-CN" b="1" dirty="0">
                        <a:solidFill>
                          <a:srgbClr val="080808"/>
                        </a:solidFill>
                        <a:uFillTx/>
                      </a:endParaRPr>
                    </a:p>
                  </a:txBody>
                  <a:tcPr marL="0" marR="0" marT="0" marB="1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b="1" dirty="0">
                          <a:solidFill>
                            <a:srgbClr val="080808"/>
                          </a:solidFill>
                          <a:uFillTx/>
                        </a:rPr>
                        <a:t>450</a:t>
                      </a:r>
                      <a:endParaRPr lang="en-US" altLang="zh-CN" b="1" dirty="0">
                        <a:solidFill>
                          <a:srgbClr val="080808"/>
                        </a:solidFill>
                        <a:uFillTx/>
                      </a:endParaRPr>
                    </a:p>
                  </a:txBody>
                  <a:tcPr marL="0" marR="0" marT="0" marB="1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</a:tr>
            </a:tbl>
          </a:graphicData>
        </a:graphic>
      </p:graphicFrame>
      <p:sp>
        <p:nvSpPr>
          <p:cNvPr id="100" name="文本框 99"/>
          <p:cNvSpPr txBox="1"/>
          <p:nvPr/>
        </p:nvSpPr>
        <p:spPr>
          <a:xfrm>
            <a:off x="3405798" y="3174706"/>
            <a:ext cx="157734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b="1" dirty="0">
                <a:solidFill>
                  <a:srgbClr val="080808"/>
                </a:solidFill>
              </a:rPr>
              <a:t>单位</a:t>
            </a:r>
            <a:r>
              <a:rPr lang="en-US" altLang="zh-CN" b="1" dirty="0">
                <a:solidFill>
                  <a:srgbClr val="080808"/>
                </a:solidFill>
              </a:rPr>
              <a:t>:</a:t>
            </a:r>
            <a:r>
              <a:rPr lang="zh-CN" altLang="en-US" b="1" dirty="0">
                <a:solidFill>
                  <a:srgbClr val="080808"/>
                </a:solidFill>
              </a:rPr>
              <a:t>元</a:t>
            </a:r>
            <a:r>
              <a:rPr lang="en-US" altLang="zh-CN" b="1" dirty="0">
                <a:solidFill>
                  <a:srgbClr val="080808"/>
                </a:solidFill>
              </a:rPr>
              <a:t>/</a:t>
            </a:r>
            <a:r>
              <a:rPr lang="zh-CN" altLang="en-US" b="1" dirty="0">
                <a:solidFill>
                  <a:srgbClr val="080808"/>
                </a:solidFill>
              </a:rPr>
              <a:t>人天</a:t>
            </a:r>
            <a:endParaRPr lang="zh-CN" altLang="en-US" b="1" dirty="0">
              <a:solidFill>
                <a:srgbClr val="080808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907292" y="1776730"/>
            <a:ext cx="899533" cy="778078"/>
          </a:xfrm>
          <a:prstGeom prst="ellipse">
            <a:avLst/>
          </a:prstGeom>
          <a:noFill/>
          <a:ln>
            <a:solidFill>
              <a:schemeClr val="accent1"/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</a:t>
            </a:r>
            <a:endParaRPr lang="zh-CN" altLang="en-US" sz="3600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8" name="表格 7"/>
          <p:cNvGraphicFramePr/>
          <p:nvPr/>
        </p:nvGraphicFramePr>
        <p:xfrm>
          <a:off x="6559062" y="3771897"/>
          <a:ext cx="5176863" cy="19664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2482"/>
                <a:gridCol w="892123"/>
                <a:gridCol w="820781"/>
                <a:gridCol w="914981"/>
                <a:gridCol w="866496"/>
              </a:tblGrid>
              <a:tr h="472587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800" b="1">
                          <a:solidFill>
                            <a:srgbClr val="080808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会议类别</a:t>
                      </a:r>
                      <a:endParaRPr lang="zh-CN" altLang="en-US" sz="1800" b="1">
                        <a:solidFill>
                          <a:srgbClr val="080808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800" b="1">
                          <a:solidFill>
                            <a:srgbClr val="080808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住宿费</a:t>
                      </a:r>
                      <a:endParaRPr lang="zh-CN" altLang="en-US" sz="1800" b="1">
                        <a:solidFill>
                          <a:srgbClr val="080808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800" b="1">
                          <a:solidFill>
                            <a:srgbClr val="080808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伙食费</a:t>
                      </a:r>
                      <a:endParaRPr lang="zh-CN" altLang="en-US" sz="1800" b="1">
                        <a:solidFill>
                          <a:srgbClr val="080808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800" b="1">
                          <a:solidFill>
                            <a:srgbClr val="080808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其他</a:t>
                      </a:r>
                      <a:endParaRPr lang="zh-CN" altLang="en-US" sz="1800" b="1">
                        <a:solidFill>
                          <a:srgbClr val="080808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1800" b="1">
                          <a:solidFill>
                            <a:srgbClr val="080808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费用</a:t>
                      </a:r>
                      <a:endParaRPr lang="zh-CN" altLang="en-US" sz="1800" b="1">
                        <a:solidFill>
                          <a:srgbClr val="080808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800" b="1">
                          <a:solidFill>
                            <a:srgbClr val="080808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合计</a:t>
                      </a:r>
                      <a:endParaRPr lang="zh-CN" altLang="en-US" sz="1800" b="1">
                        <a:solidFill>
                          <a:srgbClr val="080808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</a:tr>
              <a:tr h="70888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800" b="1">
                          <a:solidFill>
                            <a:srgbClr val="080808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国（境）内业务</a:t>
                      </a:r>
                      <a:endParaRPr lang="zh-CN" altLang="en-US" sz="1800" b="1">
                        <a:solidFill>
                          <a:srgbClr val="080808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1800" b="1">
                          <a:solidFill>
                            <a:srgbClr val="080808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会议</a:t>
                      </a:r>
                      <a:endParaRPr lang="zh-CN" altLang="en-US" sz="1800" b="1">
                        <a:solidFill>
                          <a:srgbClr val="080808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80808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450</a:t>
                      </a:r>
                      <a:endParaRPr lang="en-US" altLang="zh-CN" sz="1800" b="1">
                        <a:solidFill>
                          <a:srgbClr val="080808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80808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200</a:t>
                      </a:r>
                      <a:endParaRPr lang="en-US" altLang="zh-CN" sz="1800" b="1">
                        <a:solidFill>
                          <a:srgbClr val="080808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80808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100</a:t>
                      </a:r>
                      <a:endParaRPr lang="en-US" altLang="zh-CN" sz="1800" b="1">
                        <a:solidFill>
                          <a:srgbClr val="080808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80808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750</a:t>
                      </a:r>
                      <a:endParaRPr lang="en-US" altLang="zh-CN" sz="1800" b="1">
                        <a:solidFill>
                          <a:srgbClr val="080808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</a:tr>
              <a:tr h="708880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zh-CN" altLang="en-US" sz="1800" b="1">
                          <a:solidFill>
                            <a:srgbClr val="080808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国（境）内管理</a:t>
                      </a:r>
                      <a:endParaRPr lang="zh-CN" altLang="en-US" sz="1800" b="1">
                        <a:solidFill>
                          <a:srgbClr val="080808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  <a:p>
                      <a:pPr indent="0" algn="ctr">
                        <a:buNone/>
                      </a:pPr>
                      <a:r>
                        <a:rPr lang="zh-CN" altLang="en-US" sz="1800" b="1">
                          <a:solidFill>
                            <a:srgbClr val="080808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会议</a:t>
                      </a:r>
                      <a:endParaRPr lang="zh-CN" altLang="en-US" sz="1800" b="1">
                        <a:solidFill>
                          <a:srgbClr val="080808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80808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340</a:t>
                      </a:r>
                      <a:endParaRPr lang="en-US" altLang="zh-CN" sz="1800" b="1">
                        <a:solidFill>
                          <a:srgbClr val="080808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anchor="ctr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80808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130</a:t>
                      </a:r>
                      <a:endParaRPr lang="en-US" altLang="zh-CN" sz="1800" b="1">
                        <a:solidFill>
                          <a:srgbClr val="080808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800" b="1">
                          <a:solidFill>
                            <a:srgbClr val="080808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80</a:t>
                      </a:r>
                      <a:endParaRPr lang="en-US" altLang="zh-CN" sz="1800" b="1">
                        <a:solidFill>
                          <a:srgbClr val="080808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altLang="zh-CN" sz="1800" b="1" dirty="0">
                          <a:solidFill>
                            <a:srgbClr val="080808"/>
                          </a:solidFill>
                          <a:uFillTx/>
                          <a:latin typeface="宋体" panose="02010600030101010101" pitchFamily="2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550</a:t>
                      </a:r>
                      <a:endParaRPr lang="en-US" altLang="zh-CN" sz="1800" b="1" dirty="0">
                        <a:solidFill>
                          <a:srgbClr val="080808"/>
                        </a:solidFill>
                        <a:uFillTx/>
                        <a:latin typeface="宋体" panose="02010600030101010101" pitchFamily="2" charset="-122"/>
                        <a:ea typeface="宋体" panose="02010600030101010101" pitchFamily="2" charset="-122"/>
                        <a:cs typeface="宋体" panose="02010600030101010101" pitchFamily="2" charset="-122"/>
                      </a:endParaRPr>
                    </a:p>
                  </a:txBody>
                  <a:tcPr marL="0" marR="0" marT="0" marB="1" anchor="ctr">
                    <a:lnL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7D7"/>
                    </a:solidFill>
                  </a:tcPr>
                </a:tc>
              </a:tr>
            </a:tbl>
          </a:graphicData>
        </a:graphic>
      </p:graphicFrame>
      <p:sp>
        <p:nvSpPr>
          <p:cNvPr id="12" name="文本框 11"/>
          <p:cNvSpPr txBox="1"/>
          <p:nvPr/>
        </p:nvSpPr>
        <p:spPr>
          <a:xfrm>
            <a:off x="8820149" y="3192292"/>
            <a:ext cx="171958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b="1" dirty="0">
                <a:solidFill>
                  <a:srgbClr val="08080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单位</a:t>
            </a:r>
            <a:r>
              <a:rPr lang="en-US" altLang="zh-CN" b="1" dirty="0">
                <a:solidFill>
                  <a:srgbClr val="08080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:</a:t>
            </a:r>
            <a:r>
              <a:rPr lang="zh-CN" altLang="en-US" b="1" dirty="0">
                <a:solidFill>
                  <a:srgbClr val="08080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元</a:t>
            </a:r>
            <a:r>
              <a:rPr lang="en-US" altLang="zh-CN" b="1" dirty="0">
                <a:solidFill>
                  <a:srgbClr val="08080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b="1" dirty="0">
                <a:solidFill>
                  <a:srgbClr val="080808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人天</a:t>
            </a:r>
            <a:endParaRPr lang="zh-CN" altLang="en-US" b="1" dirty="0">
              <a:solidFill>
                <a:srgbClr val="080808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103023" y="3117801"/>
            <a:ext cx="12846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400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新标准</a:t>
            </a:r>
            <a:endParaRPr lang="zh-CN" altLang="zh-CN" sz="2400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497200" y="3179347"/>
            <a:ext cx="192722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旧标准</a:t>
            </a:r>
            <a:endParaRPr lang="zh-CN" altLang="en-US" sz="2400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图片包含 建筑物&#10;&#10;已生成高可信度的说明"/>
          <p:cNvPicPr>
            <a:picLocks noChangeAspect="1"/>
          </p:cNvPicPr>
          <p:nvPr/>
        </p:nvPicPr>
        <p:blipFill>
          <a:blip r:embed="rId1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55345" y="3042285"/>
            <a:ext cx="10498455" cy="33566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225009" y="3288623"/>
            <a:ext cx="98963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527175" y="3288665"/>
            <a:ext cx="9594850" cy="1337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1160">
              <a:lnSpc>
                <a:spcPct val="150000"/>
              </a:lnSpc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仿宋_GB2312" charset="0"/>
                <a:sym typeface="+mn-ea"/>
              </a:rPr>
              <a:t>会议代表差旅费。</a:t>
            </a:r>
            <a:r>
              <a:rPr lang="zh-CN" altLang="en-US" b="1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仿宋_GB2312" charset="0"/>
                <a:sym typeface="+mn-ea"/>
              </a:rPr>
              <a:t>会议代表参加会议发生的差旅费，原则上回单位报销。对确因工作需要，邀请学者、专家和有关人员参加会议所发生的城市间交通费、国际旅费，可对照学校相应标准在差旅费中报销；</a:t>
            </a:r>
            <a:endParaRPr lang="zh-CN" altLang="en-US" b="1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仿宋_GB2312" charset="0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17345" y="4594860"/>
            <a:ext cx="9506585" cy="968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0">
              <a:lnSpc>
                <a:spcPct val="150000"/>
              </a:lnSpc>
            </a:pPr>
            <a:r>
              <a:rPr lang="en-US" altLang="zh-CN" sz="2000" b="1">
                <a:latin typeface="宋体" panose="02010600030101010101" pitchFamily="2" charset="-122"/>
                <a:ea typeface="宋体" panose="02010600030101010101" pitchFamily="2" charset="-122"/>
                <a:cs typeface="仿宋_GB2312" charset="0"/>
                <a:sym typeface="+mn-ea"/>
              </a:rPr>
              <a:t>  </a:t>
            </a:r>
            <a:r>
              <a:rPr lang="zh-CN" altLang="en-US" b="1">
                <a:cs typeface="仿宋_GB2312" charset="0"/>
                <a:sym typeface="+mn-ea"/>
              </a:rPr>
              <a:t>参会专家人员费用。</a:t>
            </a:r>
            <a:r>
              <a:rPr lang="zh-CN" altLang="en-US" b="1">
                <a:solidFill>
                  <a:srgbClr val="080808"/>
                </a:solidFill>
                <a:cs typeface="仿宋_GB2312" charset="0"/>
                <a:sym typeface="+mn-ea"/>
              </a:rPr>
              <a:t>会议举办者根据工作需要，可按相关规定标准向邀请参会专家发放咨询费、讲课费等。</a:t>
            </a:r>
            <a:endParaRPr lang="zh-CN" altLang="en-US" b="1" dirty="0">
              <a:solidFill>
                <a:srgbClr val="080808"/>
              </a:solidFill>
              <a:cs typeface="仿宋_GB2312" charset="0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17345" y="5563235"/>
            <a:ext cx="92398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2000" b="1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b="1" dirty="0">
                <a:solidFill>
                  <a:srgbClr val="C00000"/>
                </a:solidFill>
              </a:rPr>
              <a:t>国内学术会议论文出版费</a:t>
            </a:r>
            <a:r>
              <a:rPr lang="zh-CN" altLang="en-US" b="1" dirty="0">
                <a:solidFill>
                  <a:srgbClr val="080808"/>
                </a:solidFill>
              </a:rPr>
              <a:t>等其他支出按照实际据实列支。</a:t>
            </a:r>
            <a:endParaRPr lang="zh-CN" altLang="en-US" b="1" dirty="0">
              <a:solidFill>
                <a:srgbClr val="080808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2061030" y="1407417"/>
            <a:ext cx="1501308" cy="1492294"/>
          </a:xfrm>
          <a:prstGeom prst="ellipse">
            <a:avLst/>
          </a:prstGeom>
          <a:noFill/>
          <a:ln>
            <a:solidFill>
              <a:schemeClr val="accent1"/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5266309" y="1407417"/>
            <a:ext cx="1501308" cy="1492294"/>
          </a:xfrm>
          <a:prstGeom prst="ellipse">
            <a:avLst/>
          </a:prstGeom>
          <a:noFill/>
          <a:ln>
            <a:solidFill>
              <a:schemeClr val="accent1"/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8653198" y="1407417"/>
            <a:ext cx="1501308" cy="1492294"/>
          </a:xfrm>
          <a:prstGeom prst="ellipse">
            <a:avLst/>
          </a:prstGeom>
          <a:noFill/>
          <a:ln>
            <a:solidFill>
              <a:schemeClr val="accent1"/>
            </a:solidFill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任意多边形: 形状 24"/>
          <p:cNvSpPr/>
          <p:nvPr/>
        </p:nvSpPr>
        <p:spPr>
          <a:xfrm>
            <a:off x="3187700" y="0"/>
            <a:ext cx="5954395" cy="791210"/>
          </a:xfrm>
          <a:custGeom>
            <a:avLst/>
            <a:gdLst>
              <a:gd name="connsiteX0" fmla="*/ 0 w 3276600"/>
              <a:gd name="connsiteY0" fmla="*/ 0 h 768742"/>
              <a:gd name="connsiteX1" fmla="*/ 3276600 w 3276600"/>
              <a:gd name="connsiteY1" fmla="*/ 0 h 768742"/>
              <a:gd name="connsiteX2" fmla="*/ 3276600 w 3276600"/>
              <a:gd name="connsiteY2" fmla="*/ 768742 h 768742"/>
              <a:gd name="connsiteX3" fmla="*/ 0 w 3276600"/>
              <a:gd name="connsiteY3" fmla="*/ 768742 h 768742"/>
              <a:gd name="connsiteX4" fmla="*/ 0 w 3276600"/>
              <a:gd name="connsiteY4" fmla="*/ 0 h 7687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76600" h="768742">
                <a:moveTo>
                  <a:pt x="0" y="0"/>
                </a:moveTo>
                <a:lnTo>
                  <a:pt x="3276600" y="0"/>
                </a:lnTo>
                <a:lnTo>
                  <a:pt x="3276600" y="768742"/>
                </a:lnTo>
                <a:lnTo>
                  <a:pt x="0" y="768742"/>
                </a:lnTo>
                <a:lnTo>
                  <a:pt x="0" y="0"/>
                </a:lnTo>
                <a:close/>
              </a:path>
            </a:pathLst>
          </a:custGeom>
          <a:solidFill>
            <a:srgbClr val="FFFEF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600" b="1" dirty="0">
                <a:solidFill>
                  <a:srgbClr val="080808"/>
                </a:solidFill>
              </a:rPr>
              <a:t>四、报销标准</a:t>
            </a:r>
            <a:endParaRPr lang="zh-CN" altLang="en-US" sz="3600" b="1" dirty="0">
              <a:solidFill>
                <a:srgbClr val="080808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075815" y="1527810"/>
            <a:ext cx="148653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>
                <a:solidFill>
                  <a:srgbClr val="080808"/>
                </a:solidFill>
              </a:rPr>
              <a:t>会议</a:t>
            </a:r>
            <a:endParaRPr lang="zh-CN" altLang="en-US" sz="2400" b="1">
              <a:solidFill>
                <a:srgbClr val="080808"/>
              </a:solidFill>
            </a:endParaRPr>
          </a:p>
          <a:p>
            <a:pPr algn="ctr"/>
            <a:r>
              <a:rPr lang="zh-CN" altLang="en-US" sz="2400" b="1">
                <a:solidFill>
                  <a:srgbClr val="080808"/>
                </a:solidFill>
              </a:rPr>
              <a:t>代表</a:t>
            </a:r>
            <a:endParaRPr lang="zh-CN" altLang="en-US" sz="2400" b="1">
              <a:solidFill>
                <a:srgbClr val="080808"/>
              </a:solidFill>
            </a:endParaRPr>
          </a:p>
          <a:p>
            <a:pPr algn="ctr"/>
            <a:r>
              <a:rPr lang="zh-CN" altLang="en-US" sz="2400" b="1">
                <a:solidFill>
                  <a:srgbClr val="080808"/>
                </a:solidFill>
              </a:rPr>
              <a:t>差旅费</a:t>
            </a:r>
            <a:endParaRPr lang="zh-CN" altLang="en-US" sz="2400" b="1">
              <a:solidFill>
                <a:srgbClr val="080808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66690" y="1553845"/>
            <a:ext cx="1500505" cy="1198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altLang="en-US" sz="2400" b="1">
                <a:solidFill>
                  <a:srgbClr val="080808"/>
                </a:solidFill>
                <a:latin typeface="仿宋_GB2312" charset="0"/>
                <a:cs typeface="仿宋_GB2312" charset="0"/>
              </a:rPr>
              <a:t>参会</a:t>
            </a:r>
            <a:endParaRPr lang="zh-CN" altLang="en-US" sz="2400" b="1">
              <a:solidFill>
                <a:srgbClr val="080808"/>
              </a:solidFill>
              <a:latin typeface="仿宋_GB2312" charset="0"/>
              <a:cs typeface="仿宋_GB2312" charset="0"/>
            </a:endParaRPr>
          </a:p>
          <a:p>
            <a:pPr indent="0" algn="ctr"/>
            <a:r>
              <a:rPr lang="zh-CN" altLang="en-US" sz="2400" b="1">
                <a:solidFill>
                  <a:srgbClr val="080808"/>
                </a:solidFill>
                <a:latin typeface="仿宋_GB2312" charset="0"/>
                <a:cs typeface="仿宋_GB2312" charset="0"/>
              </a:rPr>
              <a:t>专家人员</a:t>
            </a:r>
            <a:endParaRPr lang="zh-CN" altLang="en-US" sz="2400" b="1">
              <a:solidFill>
                <a:srgbClr val="080808"/>
              </a:solidFill>
              <a:latin typeface="仿宋_GB2312" charset="0"/>
              <a:cs typeface="仿宋_GB2312" charset="0"/>
            </a:endParaRPr>
          </a:p>
          <a:p>
            <a:pPr indent="0" algn="ctr"/>
            <a:r>
              <a:rPr lang="zh-CN" altLang="en-US" sz="2400" b="1">
                <a:solidFill>
                  <a:srgbClr val="080808"/>
                </a:solidFill>
                <a:latin typeface="仿宋_GB2312" charset="0"/>
                <a:cs typeface="仿宋_GB2312" charset="0"/>
              </a:rPr>
              <a:t>费用</a:t>
            </a:r>
            <a:endParaRPr lang="zh-CN" altLang="en-US" sz="2400" b="1">
              <a:solidFill>
                <a:srgbClr val="080808"/>
              </a:solidFill>
              <a:latin typeface="仿宋_GB2312" charset="0"/>
              <a:cs typeface="仿宋_GB2312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592185" y="1645920"/>
            <a:ext cx="1501140" cy="10147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zh-CN" altLang="en-US" sz="2000" b="1">
                <a:solidFill>
                  <a:srgbClr val="080808"/>
                </a:solidFill>
                <a:latin typeface="仿宋_GB2312" charset="0"/>
                <a:cs typeface="仿宋_GB2312" charset="0"/>
              </a:rPr>
              <a:t>国内</a:t>
            </a:r>
            <a:endParaRPr lang="zh-CN" altLang="en-US" sz="2000" b="1">
              <a:solidFill>
                <a:srgbClr val="080808"/>
              </a:solidFill>
              <a:latin typeface="仿宋_GB2312" charset="0"/>
              <a:cs typeface="仿宋_GB2312" charset="0"/>
            </a:endParaRPr>
          </a:p>
          <a:p>
            <a:pPr indent="0" algn="ctr"/>
            <a:r>
              <a:rPr lang="zh-CN" altLang="en-US" sz="2000" b="1">
                <a:solidFill>
                  <a:srgbClr val="080808"/>
                </a:solidFill>
                <a:latin typeface="仿宋_GB2312" charset="0"/>
                <a:cs typeface="仿宋_GB2312" charset="0"/>
              </a:rPr>
              <a:t>学术会议论文出版费</a:t>
            </a:r>
            <a:endParaRPr lang="zh-CN" altLang="en-US" sz="2000" b="1">
              <a:solidFill>
                <a:srgbClr val="080808"/>
              </a:solidFill>
              <a:latin typeface="仿宋_GB2312" charset="0"/>
              <a:cs typeface="仿宋_GB2312" charset="0"/>
            </a:endParaRPr>
          </a:p>
        </p:txBody>
      </p:sp>
      <p:sp>
        <p:nvSpPr>
          <p:cNvPr id="21" name="圆角矩形 27"/>
          <p:cNvSpPr/>
          <p:nvPr/>
        </p:nvSpPr>
        <p:spPr>
          <a:xfrm>
            <a:off x="267335" y="824230"/>
            <a:ext cx="11658600" cy="537210"/>
          </a:xfrm>
          <a:prstGeom prst="roundRect">
            <a:avLst>
              <a:gd name="adj" fmla="val 890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spc="3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下列费用纳入会议费预算，但不计入会议费综合控制定额</a:t>
            </a:r>
            <a:endParaRPr lang="zh-CN" altLang="en-US" sz="2000" b="1" spc="300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7" grpId="0"/>
      <p:bldP spid="18" grpId="0" bldLvl="0" animBg="1"/>
      <p:bldP spid="19" grpId="0" bldLvl="0" animBg="1"/>
      <p:bldP spid="20" grpId="0" bldLvl="0" animBg="1"/>
      <p:bldP spid="3" grpId="0"/>
      <p:bldP spid="3" grpId="1"/>
      <p:bldP spid="4" grpId="0"/>
      <p:bldP spid="4" grpId="1"/>
      <p:bldP spid="6" grpId="0"/>
      <p:bldP spid="6" grpId="1"/>
      <p:bldP spid="2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2114550" y="190788"/>
            <a:ext cx="79629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080808"/>
                </a:solidFill>
              </a:rPr>
              <a:t>四、报销标准</a:t>
            </a:r>
            <a:endParaRPr lang="zh-CN" altLang="en-US" sz="3600" b="1" dirty="0">
              <a:solidFill>
                <a:srgbClr val="080808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1268730" y="1282700"/>
            <a:ext cx="2044065" cy="2073275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会议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劳务费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右箭头 6"/>
          <p:cNvSpPr/>
          <p:nvPr/>
        </p:nvSpPr>
        <p:spPr>
          <a:xfrm>
            <a:off x="3742690" y="1983105"/>
            <a:ext cx="1306830" cy="748030"/>
          </a:xfrm>
          <a:prstGeom prst="rightArrow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14"/>
          <p:cNvSpPr/>
          <p:nvPr/>
        </p:nvSpPr>
        <p:spPr>
          <a:xfrm>
            <a:off x="5478145" y="1478280"/>
            <a:ext cx="5876290" cy="1818640"/>
          </a:xfrm>
          <a:prstGeom prst="roundRect">
            <a:avLst>
              <a:gd name="adj" fmla="val 890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US" altLang="zh-CN" sz="2000" b="1" spc="300" dirty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b="1" spc="3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会议劳务费</a:t>
            </a:r>
            <a:r>
              <a:rPr lang="zh-CN" altLang="en-US" b="1" spc="3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（含咨询费、讲课费、勤工俭学等人员费用）的开支要规范管理，发放应采取银行转账等非现金方式支付，并依法缴纳个人所得税。在学校有</a:t>
            </a:r>
            <a:r>
              <a:rPr lang="zh-CN" altLang="en-US" b="1" spc="300" dirty="0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工资收入</a:t>
            </a:r>
            <a:r>
              <a:rPr lang="zh-CN" altLang="en-US" b="1" spc="3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的会议工作人员不得从会议费中开支劳务费。</a:t>
            </a:r>
            <a:endParaRPr lang="zh-CN" altLang="en-US" b="1" spc="300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圆角矩形 15"/>
          <p:cNvSpPr/>
          <p:nvPr/>
        </p:nvSpPr>
        <p:spPr>
          <a:xfrm>
            <a:off x="5478145" y="4152900"/>
            <a:ext cx="5875020" cy="1469390"/>
          </a:xfrm>
          <a:prstGeom prst="roundRect">
            <a:avLst>
              <a:gd name="adj" fmla="val 8900"/>
            </a:avLst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US" altLang="zh-CN" sz="2000" b="1" spc="300" dirty="0"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en-US" altLang="zh-CN" sz="2000" b="1" spc="300" dirty="0">
                <a:solidFill>
                  <a:srgbClr val="080808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b="1" spc="3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国（境）内业务会议</a:t>
            </a:r>
            <a:r>
              <a:rPr lang="zh-CN" altLang="en-US" b="1" spc="3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邀请个别外国专家</a:t>
            </a:r>
            <a:r>
              <a:rPr lang="zh-CN" altLang="en-US" b="1" spc="300" dirty="0">
                <a:solidFill>
                  <a:srgbClr val="08080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参加，参会外国专家食宿标准可参照在华举办国际会议标准执行。</a:t>
            </a:r>
            <a:endParaRPr lang="zh-CN" altLang="en-US" b="1" spc="300" dirty="0">
              <a:solidFill>
                <a:srgbClr val="08080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268730" y="3858895"/>
            <a:ext cx="2044065" cy="2058035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>
            <a:outerShdw blurRad="63500" sx="101000" sy="101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外国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专家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食宿</a:t>
            </a:r>
            <a:endParaRPr lang="en-US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右箭头 6"/>
          <p:cNvSpPr/>
          <p:nvPr/>
        </p:nvSpPr>
        <p:spPr>
          <a:xfrm>
            <a:off x="3742690" y="4534535"/>
            <a:ext cx="1306830" cy="748030"/>
          </a:xfrm>
          <a:prstGeom prst="rightArrow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9" grpId="0" bldLvl="0" animBg="1"/>
      <p:bldP spid="10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2165985" y="190788"/>
            <a:ext cx="79629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080808"/>
                </a:solidFill>
              </a:rPr>
              <a:t>五、会议审批</a:t>
            </a:r>
            <a:endParaRPr lang="zh-CN" altLang="en-US" sz="3600" b="1" dirty="0">
              <a:solidFill>
                <a:srgbClr val="080808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13890" y="1305560"/>
            <a:ext cx="846772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b="0" dirty="0">
                <a:solidFill>
                  <a:srgbClr val="080808"/>
                </a:solidFill>
              </a:rPr>
              <a:t>预先编制填写</a:t>
            </a: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《福州大学会议费预算表》</a:t>
            </a:r>
            <a:r>
              <a:rPr lang="zh-CN" altLang="en-US" b="0" dirty="0">
                <a:solidFill>
                  <a:srgbClr val="080808"/>
                </a:solidFill>
              </a:rPr>
              <a:t>，说明会议名称、类别、时间、地点、人数、主要内容、费用预算及经费来源等，并按照以下程序，进行会前审批。</a:t>
            </a:r>
            <a:endParaRPr lang="en-US" altLang="zh-CN" b="0" dirty="0">
              <a:solidFill>
                <a:srgbClr val="080808"/>
              </a:solidFill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46DBFD-8A43-490A-8B86-7E4C38E4D719}" type="slidenum">
              <a:rPr lang="zh-CN" altLang="en-US" smtClean="0"/>
            </a:fld>
            <a:endParaRPr lang="zh-CN" altLang="en-US"/>
          </a:p>
        </p:txBody>
      </p:sp>
      <p:graphicFrame>
        <p:nvGraphicFramePr>
          <p:cNvPr id="12" name="表格 11"/>
          <p:cNvGraphicFramePr/>
          <p:nvPr/>
        </p:nvGraphicFramePr>
        <p:xfrm>
          <a:off x="1802765" y="2571115"/>
          <a:ext cx="8274685" cy="26390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9115"/>
                <a:gridCol w="1730375"/>
                <a:gridCol w="1544955"/>
                <a:gridCol w="1920240"/>
              </a:tblGrid>
              <a:tr h="568960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endParaRPr lang="zh-CN" altLang="en-US">
                        <a:solidFill>
                          <a:srgbClr val="08080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>
                        <a:lnSpc>
                          <a:spcPct val="170000"/>
                        </a:lnSpc>
                        <a:buNone/>
                      </a:pPr>
                      <a:r>
                        <a:rPr lang="zh-CN" altLang="en-US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会议预算金额</a:t>
                      </a:r>
                      <a:endParaRPr lang="zh-CN" altLang="en-US">
                        <a:solidFill>
                          <a:srgbClr val="08080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审批人</a:t>
                      </a:r>
                      <a:endParaRPr lang="zh-CN" altLang="en-US">
                        <a:solidFill>
                          <a:srgbClr val="08080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cPr/>
                </a:tc>
                <a:tc hMerge="1">
                  <a:tcPr/>
                </a:tc>
              </a:tr>
              <a:tr h="641350">
                <a:tc vMerge="1"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b="1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项目负责人</a:t>
                      </a:r>
                      <a:endParaRPr lang="zh-CN" altLang="en-US" b="1">
                        <a:solidFill>
                          <a:srgbClr val="08080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b="1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计财处领导</a:t>
                      </a:r>
                      <a:endParaRPr lang="zh-CN" altLang="en-US" b="1">
                        <a:solidFill>
                          <a:srgbClr val="08080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buNone/>
                      </a:pPr>
                      <a:r>
                        <a:rPr lang="zh-CN" altLang="en-US" b="1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校分管领导</a:t>
                      </a:r>
                      <a:endParaRPr lang="zh-CN" altLang="en-US" b="1">
                        <a:solidFill>
                          <a:srgbClr val="08080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</a:tr>
              <a:tr h="4762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r>
                        <a:rPr lang="zh-CN" altLang="en-US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万元以下（含</a:t>
                      </a:r>
                      <a:r>
                        <a:rPr lang="en-US" altLang="zh-CN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r>
                        <a:rPr lang="zh-CN" altLang="en-US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万元）</a:t>
                      </a:r>
                      <a:endParaRPr lang="zh-CN" altLang="en-US">
                        <a:solidFill>
                          <a:srgbClr val="08080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20000"/>
                        </a:lnSpc>
                        <a:buNone/>
                      </a:pPr>
                      <a:r>
                        <a:rPr lang="zh-CN" altLang="en-US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zh-CN" altLang="en-US">
                        <a:solidFill>
                          <a:srgbClr val="08080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>
                        <a:solidFill>
                          <a:srgbClr val="08080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>
                        <a:solidFill>
                          <a:srgbClr val="08080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</a:tr>
              <a:tr h="4762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</a:t>
                      </a:r>
                      <a:r>
                        <a:rPr lang="zh-CN" altLang="en-US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万元</a:t>
                      </a:r>
                      <a:r>
                        <a:rPr lang="en-US" altLang="zh-CN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—10</a:t>
                      </a:r>
                      <a:r>
                        <a:rPr lang="zh-CN" altLang="en-US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万元（含</a:t>
                      </a:r>
                      <a:r>
                        <a:rPr lang="en-US" altLang="zh-CN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r>
                        <a:rPr lang="zh-CN" altLang="en-US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万元）</a:t>
                      </a:r>
                      <a:endParaRPr lang="zh-CN" altLang="en-US">
                        <a:solidFill>
                          <a:srgbClr val="08080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zh-CN" altLang="en-US">
                        <a:solidFill>
                          <a:srgbClr val="08080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zh-CN" altLang="en-US">
                        <a:solidFill>
                          <a:srgbClr val="08080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endParaRPr lang="zh-CN" altLang="en-US">
                        <a:solidFill>
                          <a:srgbClr val="08080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</a:tr>
              <a:tr h="47625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</a:t>
                      </a:r>
                      <a:r>
                        <a:rPr lang="zh-CN" altLang="en-US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万元以上</a:t>
                      </a:r>
                      <a:endParaRPr lang="zh-CN" altLang="en-US">
                        <a:solidFill>
                          <a:srgbClr val="08080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zh-CN" altLang="en-US">
                        <a:solidFill>
                          <a:srgbClr val="08080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zh-CN" altLang="en-US">
                        <a:solidFill>
                          <a:srgbClr val="08080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zh-CN" altLang="en-US">
                          <a:solidFill>
                            <a:srgbClr val="080808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√</a:t>
                      </a:r>
                      <a:endParaRPr lang="zh-CN" altLang="en-US">
                        <a:solidFill>
                          <a:srgbClr val="080808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2000">
        <p:random/>
      </p:transition>
    </mc:Choice>
    <mc:Fallback>
      <p:transition spd="slow" advClick="0" advTm="2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p="http://schemas.openxmlformats.org/presentationml/2006/main">
  <p:tag name="MH" val="20170923004004"/>
  <p:tag name="MH_LIBRARY" val="GRAPHIC"/>
  <p:tag name="MH_ORDER" val="五边形 1"/>
</p:tagLst>
</file>

<file path=ppt/tags/tag10.xml><?xml version="1.0" encoding="utf-8"?>
<p:tagLst xmlns:p="http://schemas.openxmlformats.org/presentationml/2006/main">
  <p:tag name="MH" val="20170923004004"/>
  <p:tag name="MH_LIBRARY" val="GRAPHIC"/>
  <p:tag name="MH_ORDER" val="五边形 1"/>
</p:tagLst>
</file>

<file path=ppt/tags/tag11.xml><?xml version="1.0" encoding="utf-8"?>
<p:tagLst xmlns:p="http://schemas.openxmlformats.org/presentationml/2006/main">
  <p:tag name="MH" val="20170923004004"/>
  <p:tag name="MH_LIBRARY" val="GRAPHIC"/>
  <p:tag name="MH_ORDER" val="文本框 8"/>
</p:tagLst>
</file>

<file path=ppt/tags/tag12.xml><?xml version="1.0" encoding="utf-8"?>
<p:tagLst xmlns:p="http://schemas.openxmlformats.org/presentationml/2006/main">
  <p:tag name="MH" val="20170923004004"/>
  <p:tag name="MH_LIBRARY" val="GRAPHIC"/>
  <p:tag name="MH_ORDER" val="Oval 9"/>
</p:tagLst>
</file>

<file path=ppt/tags/tag13.xml><?xml version="1.0" encoding="utf-8"?>
<p:tagLst xmlns:p="http://schemas.openxmlformats.org/presentationml/2006/main">
  <p:tag name="MH" val="20170923004004"/>
  <p:tag name="MH_LIBRARY" val="GRAPHIC"/>
  <p:tag name="MH_ORDER" val="Oval 10"/>
</p:tagLst>
</file>

<file path=ppt/tags/tag14.xml><?xml version="1.0" encoding="utf-8"?>
<p:tagLst xmlns:p="http://schemas.openxmlformats.org/presentationml/2006/main">
  <p:tag name="MH" val="20170923004004"/>
  <p:tag name="MH_LIBRARY" val="GRAPHIC"/>
  <p:tag name="MH_ORDER" val="五边形 1"/>
</p:tagLst>
</file>

<file path=ppt/tags/tag15.xml><?xml version="1.0" encoding="utf-8"?>
<p:tagLst xmlns:p="http://schemas.openxmlformats.org/presentationml/2006/main">
  <p:tag name="MH" val="20170923004004"/>
  <p:tag name="MH_LIBRARY" val="GRAPHIC"/>
  <p:tag name="MH_ORDER" val="剪去同侧角的矩形 29"/>
</p:tagLst>
</file>

<file path=ppt/tags/tag16.xml><?xml version="1.0" encoding="utf-8"?>
<p:tagLst xmlns:p="http://schemas.openxmlformats.org/presentationml/2006/main">
  <p:tag name="MH" val="20170923004004"/>
  <p:tag name="MH_LIBRARY" val="GRAPHIC"/>
  <p:tag name="MH_ORDER" val="剪去同侧角的矩形 29"/>
</p:tagLst>
</file>

<file path=ppt/tags/tag17.xml><?xml version="1.0" encoding="utf-8"?>
<p:tagLst xmlns:p="http://schemas.openxmlformats.org/presentationml/2006/main">
  <p:tag name="MH" val="20170923004004"/>
  <p:tag name="MH_LIBRARY" val="GRAPHIC"/>
  <p:tag name="MH_ORDER" val="五边形 1"/>
</p:tagLst>
</file>

<file path=ppt/tags/tag18.xml><?xml version="1.0" encoding="utf-8"?>
<p:tagLst xmlns:p="http://schemas.openxmlformats.org/presentationml/2006/main">
  <p:tag name="MH" val="20170923004004"/>
  <p:tag name="MH_LIBRARY" val="GRAPHIC"/>
  <p:tag name="MH_ORDER" val="五边形 1"/>
</p:tagLst>
</file>

<file path=ppt/tags/tag19.xml><?xml version="1.0" encoding="utf-8"?>
<p:tagLst xmlns:p="http://schemas.openxmlformats.org/presentationml/2006/main">
  <p:tag name="MH" val="20170923004004"/>
  <p:tag name="MH_LIBRARY" val="GRAPHIC"/>
  <p:tag name="MH_ORDER" val="五边形 1"/>
</p:tagLst>
</file>

<file path=ppt/tags/tag2.xml><?xml version="1.0" encoding="utf-8"?>
<p:tagLst xmlns:p="http://schemas.openxmlformats.org/presentationml/2006/main">
  <p:tag name="MH" val="20170923004004"/>
  <p:tag name="MH_LIBRARY" val="GRAPHIC"/>
  <p:tag name="MH_ORDER" val="剪去同侧角的矩形 26"/>
</p:tagLst>
</file>

<file path=ppt/tags/tag3.xml><?xml version="1.0" encoding="utf-8"?>
<p:tagLst xmlns:p="http://schemas.openxmlformats.org/presentationml/2006/main">
  <p:tag name="MH" val="20170923004004"/>
  <p:tag name="MH_LIBRARY" val="GRAPHIC"/>
  <p:tag name="MH_ORDER" val="剪去同侧角的矩形 29"/>
</p:tagLst>
</file>

<file path=ppt/tags/tag4.xml><?xml version="1.0" encoding="utf-8"?>
<p:tagLst xmlns:p="http://schemas.openxmlformats.org/presentationml/2006/main">
  <p:tag name="MH" val="20170923004004"/>
  <p:tag name="MH_LIBRARY" val="GRAPHIC"/>
  <p:tag name="MH_ORDER" val="Oval 9"/>
</p:tagLst>
</file>

<file path=ppt/tags/tag5.xml><?xml version="1.0" encoding="utf-8"?>
<p:tagLst xmlns:p="http://schemas.openxmlformats.org/presentationml/2006/main">
  <p:tag name="MH" val="20170923004004"/>
  <p:tag name="MH_LIBRARY" val="GRAPHIC"/>
  <p:tag name="MH_ORDER" val="Oval 10"/>
</p:tagLst>
</file>

<file path=ppt/tags/tag6.xml><?xml version="1.0" encoding="utf-8"?>
<p:tagLst xmlns:p="http://schemas.openxmlformats.org/presentationml/2006/main">
  <p:tag name="MH" val="20170923004004"/>
  <p:tag name="MH_LIBRARY" val="GRAPHIC"/>
  <p:tag name="MH_ORDER" val="剪去同侧角的矩形 23"/>
</p:tagLst>
</file>

<file path=ppt/tags/tag7.xml><?xml version="1.0" encoding="utf-8"?>
<p:tagLst xmlns:p="http://schemas.openxmlformats.org/presentationml/2006/main">
  <p:tag name="MH" val="20170923004004"/>
  <p:tag name="MH_LIBRARY" val="GRAPHIC"/>
  <p:tag name="MH_ORDER" val="五边形 1"/>
</p:tagLst>
</file>

<file path=ppt/tags/tag8.xml><?xml version="1.0" encoding="utf-8"?>
<p:tagLst xmlns:p="http://schemas.openxmlformats.org/presentationml/2006/main">
  <p:tag name="MH" val="20170923004004"/>
  <p:tag name="MH_LIBRARY" val="GRAPHIC"/>
  <p:tag name="MH_ORDER" val="剪去同侧角的矩形 26"/>
</p:tagLst>
</file>

<file path=ppt/tags/tag9.xml><?xml version="1.0" encoding="utf-8"?>
<p:tagLst xmlns:p="http://schemas.openxmlformats.org/presentationml/2006/main">
  <p:tag name="MH" val="20170923004004"/>
  <p:tag name="MH_LIBRARY" val="GRAPHIC"/>
  <p:tag name="MH_ORDER" val="剪去同侧角的矩形 29"/>
</p:tagLst>
</file>

<file path=ppt/theme/theme1.xml><?xml version="1.0" encoding="utf-8"?>
<a:theme xmlns:a="http://schemas.openxmlformats.org/drawingml/2006/main" name="Office 主题​​">
  <a:themeElements>
    <a:clrScheme name="党建">
      <a:dk1>
        <a:srgbClr val="C00000"/>
      </a:dk1>
      <a:lt1>
        <a:srgbClr val="FFFFFF"/>
      </a:lt1>
      <a:dk2>
        <a:srgbClr val="C00000"/>
      </a:dk2>
      <a:lt2>
        <a:srgbClr val="C00000"/>
      </a:lt2>
      <a:accent1>
        <a:srgbClr val="C00000"/>
      </a:accent1>
      <a:accent2>
        <a:srgbClr val="C00000"/>
      </a:accent2>
      <a:accent3>
        <a:srgbClr val="C00000"/>
      </a:accent3>
      <a:accent4>
        <a:srgbClr val="C00000"/>
      </a:accent4>
      <a:accent5>
        <a:srgbClr val="C00000"/>
      </a:accent5>
      <a:accent6>
        <a:srgbClr val="C00000"/>
      </a:accent6>
      <a:hlink>
        <a:srgbClr val="C00000"/>
      </a:hlink>
      <a:folHlink>
        <a:srgbClr val="FF404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2763</Words>
  <Application>WPS 演示</Application>
  <PresentationFormat>自定义</PresentationFormat>
  <Paragraphs>414</Paragraphs>
  <Slides>18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33" baseType="lpstr">
      <vt:lpstr>Arial</vt:lpstr>
      <vt:lpstr>宋体</vt:lpstr>
      <vt:lpstr>Wingdings</vt:lpstr>
      <vt:lpstr>腾祥倩影简</vt:lpstr>
      <vt:lpstr>Arial Rounded MT Bold</vt:lpstr>
      <vt:lpstr>微软雅黑</vt:lpstr>
      <vt:lpstr>Times New Roman</vt:lpstr>
      <vt:lpstr>Arial Narrow</vt:lpstr>
      <vt:lpstr>仿宋_GB2312</vt:lpstr>
      <vt:lpstr>方正达利体简体 Heavy</vt:lpstr>
      <vt:lpstr>等线</vt:lpstr>
      <vt:lpstr>Arial Unicode MS</vt:lpstr>
      <vt:lpstr>仿宋</vt:lpstr>
      <vt:lpstr>等线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hp</cp:lastModifiedBy>
  <cp:revision>97</cp:revision>
  <dcterms:created xsi:type="dcterms:W3CDTF">2017-09-20T04:33:00Z</dcterms:created>
  <dcterms:modified xsi:type="dcterms:W3CDTF">2017-11-15T08:15:30Z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