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3"/>
    <p:sldId id="287" r:id="rId5"/>
    <p:sldId id="268" r:id="rId6"/>
    <p:sldId id="295" r:id="rId7"/>
    <p:sldId id="296" r:id="rId8"/>
    <p:sldId id="306" r:id="rId9"/>
    <p:sldId id="321" r:id="rId10"/>
    <p:sldId id="308" r:id="rId11"/>
    <p:sldId id="309" r:id="rId12"/>
    <p:sldId id="310" r:id="rId13"/>
    <p:sldId id="311" r:id="rId14"/>
    <p:sldId id="323" r:id="rId15"/>
    <p:sldId id="312" r:id="rId16"/>
    <p:sldId id="313" r:id="rId17"/>
    <p:sldId id="324" r:id="rId18"/>
    <p:sldId id="322" r:id="rId19"/>
    <p:sldId id="299" r:id="rId20"/>
    <p:sldId id="300" r:id="rId21"/>
    <p:sldId id="303" r:id="rId22"/>
    <p:sldId id="302" r:id="rId23"/>
    <p:sldId id="314" r:id="rId24"/>
    <p:sldId id="291" r:id="rId25"/>
  </p:sldIdLst>
  <p:sldSz cx="12192000" cy="6858000"/>
  <p:notesSz cx="6858000" cy="9144000"/>
  <p:embeddedFontLst>
    <p:embeddedFont>
      <p:font typeface="腾祥倩影简" panose="01010104010101010101" charset="-122"/>
      <p:regular r:id="rId29"/>
    </p:embeddedFont>
    <p:embeddedFont>
      <p:font typeface="微软雅黑" panose="020B0503020204020204" pitchFamily="34" charset="-122"/>
      <p:regular r:id="rId30"/>
    </p:embeddedFont>
    <p:embeddedFont>
      <p:font typeface="Arial Rounded MT Bold" panose="020F0704030504030204" pitchFamily="34" charset="0"/>
      <p:regular r:id="rId31"/>
    </p:embeddedFont>
    <p:embeddedFont>
      <p:font typeface="等线" panose="02010600030101010101" charset="-122"/>
      <p:regular r:id="rId32"/>
    </p:embeddedFont>
    <p:embeddedFont>
      <p:font typeface="方正达利体简体 Heavy" panose="02010600030101010101" pitchFamily="2" charset="-122"/>
      <p:regular r:id="rId33"/>
    </p:embeddedFont>
    <p:embeddedFont>
      <p:font typeface="等线 Light" panose="02010600030101010101" charset="-122"/>
      <p:regular r:id="rId3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FE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37" autoAdjust="0"/>
    <p:restoredTop sz="94660"/>
  </p:normalViewPr>
  <p:slideViewPr>
    <p:cSldViewPr snapToGrid="0" showGuides="1">
      <p:cViewPr varScale="1">
        <p:scale>
          <a:sx n="108" d="100"/>
          <a:sy n="108" d="100"/>
        </p:scale>
        <p:origin x="-540" y="-78"/>
      </p:cViewPr>
      <p:guideLst>
        <p:guide orient="horz" pos="2245"/>
        <p:guide orient="horz" pos="4004"/>
        <p:guide pos="38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font" Target="fonts/font6.fntdata"/><Relationship Id="rId33" Type="http://schemas.openxmlformats.org/officeDocument/2006/relationships/font" Target="fonts/font5.fntdata"/><Relationship Id="rId32" Type="http://schemas.openxmlformats.org/officeDocument/2006/relationships/font" Target="fonts/font4.fntdata"/><Relationship Id="rId31" Type="http://schemas.openxmlformats.org/officeDocument/2006/relationships/font" Target="fonts/font3.fntdata"/><Relationship Id="rId30" Type="http://schemas.openxmlformats.org/officeDocument/2006/relationships/font" Target="fonts/font2.fntdata"/><Relationship Id="rId3" Type="http://schemas.openxmlformats.org/officeDocument/2006/relationships/slide" Target="slides/slide1.xml"/><Relationship Id="rId29" Type="http://schemas.openxmlformats.org/officeDocument/2006/relationships/font" Target="fonts/font1.fntdata"/><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9F536F-E988-4E5E-A866-FFDAE833A3F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2853E9-2AF2-40A1-8CB5-22A2DB2C00D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a:t>
            </a:r>
            <a:endParaRPr lang="zh-CN" altLang="en-US" dirty="0"/>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2853E9-2AF2-40A1-8CB5-22A2DB2C00D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763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763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47850"/>
            <a:ext cx="10515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763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763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A701FE5-7473-4E1A-8818-ACD8AF63ABD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3.jpeg"/><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12" cstate="screen">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701FE5-7473-4E1A-8818-ACD8AF63ABD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6DBFD-8A43-490A-8B86-7E4C38E4D719}" type="slidenum">
              <a:rPr lang="zh-CN" altLang="en-US" smtClean="0"/>
            </a:fld>
            <a:endParaRPr lang="zh-CN" altLang="en-US"/>
          </a:p>
        </p:txBody>
      </p:sp>
      <p:sp>
        <p:nvSpPr>
          <p:cNvPr id="8" name="矩形 7"/>
          <p:cNvSpPr/>
          <p:nvPr userDrawn="1"/>
        </p:nvSpPr>
        <p:spPr>
          <a:xfrm>
            <a:off x="0" y="6822000"/>
            <a:ext cx="12192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6634480"/>
            <a:ext cx="12192000" cy="1219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1" name="矩形 10"/>
          <p:cNvSpPr/>
          <p:nvPr userDrawn="1"/>
        </p:nvSpPr>
        <p:spPr>
          <a:xfrm>
            <a:off x="666750" y="0"/>
            <a:ext cx="304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2" name="矩形 11"/>
          <p:cNvSpPr/>
          <p:nvPr userDrawn="1"/>
        </p:nvSpPr>
        <p:spPr>
          <a:xfrm>
            <a:off x="11220450" y="0"/>
            <a:ext cx="304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descr="图片包含 建筑物&#10;&#10;已生成高可信度的说明"/>
          <p:cNvPicPr>
            <a:picLocks noChangeAspect="1"/>
          </p:cNvPicPr>
          <p:nvPr userDrawn="1"/>
        </p:nvPicPr>
        <p:blipFill>
          <a:blip r:embed="rId13" cstate="screen">
            <a:extLst>
              <a:ext uri="{28A0092B-C50C-407E-A947-70E740481C1C}">
                <a14:useLocalDpi xmlns:a14="http://schemas.microsoft.com/office/drawing/2010/main" val="0"/>
              </a:ext>
            </a:extLst>
          </a:blip>
          <a:stretch>
            <a:fillRect/>
          </a:stretch>
        </p:blipFill>
        <p:spPr>
          <a:xfrm>
            <a:off x="19050" y="0"/>
            <a:ext cx="12192000" cy="6858000"/>
          </a:xfrm>
          <a:prstGeom prst="rect">
            <a:avLst/>
          </a:prstGeom>
        </p:spPr>
      </p:pic>
      <p:sp useBgFill="1">
        <p:nvSpPr>
          <p:cNvPr id="19" name="矩形 18"/>
          <p:cNvSpPr/>
          <p:nvPr userDrawn="1"/>
        </p:nvSpPr>
        <p:spPr>
          <a:xfrm>
            <a:off x="2114550" y="0"/>
            <a:ext cx="8001907" cy="1103086"/>
          </a:xfrm>
          <a:prstGeom prst="rect">
            <a:avLst/>
          </a:pr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8610600" y="5772785"/>
            <a:ext cx="3027680" cy="583565"/>
          </a:xfrm>
          <a:prstGeom prst="rect">
            <a:avLst/>
          </a:prstGeom>
          <a:noFill/>
          <a:ln>
            <a:noFill/>
          </a:ln>
        </p:spPr>
        <p:txBody>
          <a:bodyPr wrap="none" rtlCol="0" anchor="t">
            <a:spAutoFit/>
          </a:bodyPr>
          <a:lstStyle/>
          <a:p>
            <a:pPr algn="ctr"/>
            <a:r>
              <a:rPr lang="zh-CN" altLang="en-US" sz="3200" b="1">
                <a:solidFill>
                  <a:srgbClr val="000000"/>
                </a:solidFill>
                <a:effectLst/>
              </a:rPr>
              <a:t>福大计财处出品</a:t>
            </a:r>
            <a:endParaRPr lang="zh-CN" altLang="en-US" sz="3200" b="1">
              <a:solidFill>
                <a:srgbClr val="000000"/>
              </a:solidFill>
              <a:effectLst/>
            </a:endParaRPr>
          </a:p>
        </p:txBody>
      </p:sp>
      <p:pic>
        <p:nvPicPr>
          <p:cNvPr id="7" name="图片 6" descr="490748"/>
          <p:cNvPicPr>
            <a:picLocks noChangeAspect="1"/>
          </p:cNvPicPr>
          <p:nvPr userDrawn="1"/>
        </p:nvPicPr>
        <p:blipFill>
          <a:blip r:embed="rId14" cstate="print"/>
          <a:stretch>
            <a:fillRect/>
          </a:stretch>
        </p:blipFill>
        <p:spPr>
          <a:xfrm>
            <a:off x="182245" y="161925"/>
            <a:ext cx="1527810" cy="15278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6.png"/><Relationship Id="rId2" Type="http://schemas.openxmlformats.org/officeDocument/2006/relationships/image" Target="../media/image2.png"/><Relationship Id="rId17" Type="http://schemas.openxmlformats.org/officeDocument/2006/relationships/slideLayout" Target="../slideLayouts/slideLayout7.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7.xml"/><Relationship Id="rId7" Type="http://schemas.openxmlformats.org/officeDocument/2006/relationships/image" Target="../media/image5.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1834255" y="2404548"/>
            <a:ext cx="8523487" cy="2308324"/>
          </a:xfrm>
          <a:prstGeom prst="rect">
            <a:avLst/>
          </a:prstGeom>
        </p:spPr>
        <p:txBody>
          <a:bodyPr wrap="none">
            <a:spAutoFit/>
          </a:bodyPr>
          <a:lstStyle/>
          <a:p>
            <a:pPr lvl="0" algn="dist"/>
            <a:r>
              <a:rPr lang="zh-CN" altLang="en-US" sz="7200" b="1" dirty="0" smtClean="0">
                <a:solidFill>
                  <a:srgbClr val="000000"/>
                </a:solidFill>
                <a:effectLst>
                  <a:outerShdw blurRad="38100" dist="19050" dir="2700000" algn="tl" rotWithShape="0">
                    <a:srgbClr val="C00000">
                      <a:alpha val="40000"/>
                    </a:srgbClr>
                  </a:outerShdw>
                </a:effectLst>
                <a:latin typeface="宋体" panose="02010600030101010101" pitchFamily="2" charset="-122"/>
                <a:ea typeface="宋体" panose="02010600030101010101" pitchFamily="2" charset="-122"/>
                <a:cs typeface="+mj-cs"/>
                <a:sym typeface="+mn-ea"/>
              </a:rPr>
              <a:t>福州大学国（境）内</a:t>
            </a:r>
            <a:endParaRPr lang="zh-CN" altLang="en-US" sz="7200" b="1" dirty="0" smtClean="0">
              <a:solidFill>
                <a:srgbClr val="000000"/>
              </a:solidFill>
              <a:effectLst>
                <a:outerShdw blurRad="38100" dist="19050" dir="2700000" algn="tl" rotWithShape="0">
                  <a:srgbClr val="C00000">
                    <a:alpha val="40000"/>
                  </a:srgbClr>
                </a:outerShdw>
              </a:effectLst>
              <a:latin typeface="宋体" panose="02010600030101010101" pitchFamily="2" charset="-122"/>
              <a:ea typeface="宋体" panose="02010600030101010101" pitchFamily="2" charset="-122"/>
              <a:cs typeface="+mj-cs"/>
              <a:sym typeface="+mn-ea"/>
            </a:endParaRPr>
          </a:p>
          <a:p>
            <a:pPr lvl="0" algn="dist"/>
            <a:r>
              <a:rPr lang="zh-CN" altLang="en-US" sz="7200" b="1" dirty="0" smtClean="0">
                <a:solidFill>
                  <a:srgbClr val="000000"/>
                </a:solidFill>
                <a:effectLst>
                  <a:outerShdw blurRad="38100" dist="19050" dir="2700000" algn="tl" rotWithShape="0">
                    <a:srgbClr val="C00000">
                      <a:alpha val="40000"/>
                    </a:srgbClr>
                  </a:outerShdw>
                </a:effectLst>
                <a:latin typeface="宋体" panose="02010600030101010101" pitchFamily="2" charset="-122"/>
                <a:ea typeface="宋体" panose="02010600030101010101" pitchFamily="2" charset="-122"/>
                <a:cs typeface="+mj-cs"/>
                <a:sym typeface="+mn-ea"/>
              </a:rPr>
              <a:t>差旅费管理暂行办法</a:t>
            </a:r>
            <a:endParaRPr lang="zh-CN" altLang="en-US" sz="7200" b="1" dirty="0" smtClean="0">
              <a:solidFill>
                <a:srgbClr val="000000"/>
              </a:solidFill>
              <a:effectLst>
                <a:outerShdw blurRad="38100" dist="19050" dir="2700000" algn="tl" rotWithShape="0">
                  <a:srgbClr val="C00000">
                    <a:alpha val="40000"/>
                  </a:srgbClr>
                </a:outerShdw>
              </a:effectLst>
              <a:latin typeface="宋体" panose="02010600030101010101" pitchFamily="2" charset="-122"/>
              <a:ea typeface="宋体" panose="02010600030101010101" pitchFamily="2" charset="-122"/>
              <a:cs typeface="+mj-cs"/>
              <a:sym typeface="+mn-ea"/>
            </a:endParaRPr>
          </a:p>
        </p:txBody>
      </p:sp>
      <p:grpSp>
        <p:nvGrpSpPr>
          <p:cNvPr id="33" name="组合 32"/>
          <p:cNvGrpSpPr/>
          <p:nvPr/>
        </p:nvGrpSpPr>
        <p:grpSpPr>
          <a:xfrm>
            <a:off x="3474622" y="795657"/>
            <a:ext cx="1645921" cy="1235693"/>
            <a:chOff x="2670679" y="795657"/>
            <a:chExt cx="1645921" cy="1235693"/>
          </a:xfrm>
        </p:grpSpPr>
        <p:pic>
          <p:nvPicPr>
            <p:cNvPr id="22" name="图片 21"/>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2670679" y="795657"/>
              <a:ext cx="1645921" cy="1235693"/>
            </a:xfrm>
            <a:prstGeom prst="rect">
              <a:avLst/>
            </a:prstGeom>
          </p:spPr>
        </p:pic>
        <p:sp>
          <p:nvSpPr>
            <p:cNvPr id="23" name="文本框 22"/>
            <p:cNvSpPr txBox="1"/>
            <p:nvPr/>
          </p:nvSpPr>
          <p:spPr>
            <a:xfrm>
              <a:off x="3223046" y="966684"/>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大</a:t>
              </a:r>
              <a:endParaRPr lang="zh-CN" altLang="en-US" sz="4400" dirty="0">
                <a:latin typeface="腾祥倩影简" panose="01010104010101010101" charset="-122"/>
                <a:ea typeface="腾祥倩影简" panose="01010104010101010101" charset="-122"/>
              </a:endParaRPr>
            </a:p>
          </p:txBody>
        </p:sp>
      </p:grpSp>
      <p:grpSp>
        <p:nvGrpSpPr>
          <p:cNvPr id="32" name="组合 31"/>
          <p:cNvGrpSpPr/>
          <p:nvPr/>
        </p:nvGrpSpPr>
        <p:grpSpPr>
          <a:xfrm>
            <a:off x="4757508" y="795657"/>
            <a:ext cx="1645921" cy="1235693"/>
            <a:chOff x="4143825" y="795657"/>
            <a:chExt cx="1645921" cy="1235693"/>
          </a:xfrm>
        </p:grpSpPr>
        <p:pic>
          <p:nvPicPr>
            <p:cNvPr id="21" name="图片 20"/>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4143825" y="795657"/>
              <a:ext cx="1645921" cy="1235693"/>
            </a:xfrm>
            <a:prstGeom prst="rect">
              <a:avLst/>
            </a:prstGeom>
          </p:spPr>
        </p:pic>
        <p:sp>
          <p:nvSpPr>
            <p:cNvPr id="24" name="文本框 23"/>
            <p:cNvSpPr txBox="1"/>
            <p:nvPr/>
          </p:nvSpPr>
          <p:spPr>
            <a:xfrm>
              <a:off x="4672252" y="937422"/>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计</a:t>
              </a:r>
              <a:endParaRPr lang="zh-CN" altLang="en-US" sz="4400" dirty="0">
                <a:latin typeface="腾祥倩影简" panose="01010104010101010101" charset="-122"/>
                <a:ea typeface="腾祥倩影简" panose="01010104010101010101" charset="-122"/>
              </a:endParaRPr>
            </a:p>
          </p:txBody>
        </p:sp>
      </p:grpSp>
      <p:grpSp>
        <p:nvGrpSpPr>
          <p:cNvPr id="31" name="组合 30"/>
          <p:cNvGrpSpPr/>
          <p:nvPr/>
        </p:nvGrpSpPr>
        <p:grpSpPr>
          <a:xfrm>
            <a:off x="6040394" y="795657"/>
            <a:ext cx="1645921" cy="1235693"/>
            <a:chOff x="5616971" y="795657"/>
            <a:chExt cx="1645921" cy="1235693"/>
          </a:xfrm>
        </p:grpSpPr>
        <p:pic>
          <p:nvPicPr>
            <p:cNvPr id="20" name="图片 19"/>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5616971" y="795657"/>
              <a:ext cx="1645921" cy="1235693"/>
            </a:xfrm>
            <a:prstGeom prst="rect">
              <a:avLst/>
            </a:prstGeom>
          </p:spPr>
        </p:pic>
        <p:sp>
          <p:nvSpPr>
            <p:cNvPr id="25" name="文本框 24"/>
            <p:cNvSpPr txBox="1"/>
            <p:nvPr/>
          </p:nvSpPr>
          <p:spPr>
            <a:xfrm>
              <a:off x="6148270" y="937422"/>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财</a:t>
              </a:r>
              <a:endParaRPr lang="zh-CN" altLang="en-US" sz="4400" dirty="0">
                <a:latin typeface="腾祥倩影简" panose="01010104010101010101" charset="-122"/>
                <a:ea typeface="腾祥倩影简" panose="01010104010101010101" charset="-122"/>
              </a:endParaRPr>
            </a:p>
          </p:txBody>
        </p:sp>
      </p:grpSp>
      <p:grpSp>
        <p:nvGrpSpPr>
          <p:cNvPr id="30" name="组合 29"/>
          <p:cNvGrpSpPr/>
          <p:nvPr/>
        </p:nvGrpSpPr>
        <p:grpSpPr>
          <a:xfrm>
            <a:off x="7323280" y="795657"/>
            <a:ext cx="1645921" cy="1235693"/>
            <a:chOff x="7090116" y="795657"/>
            <a:chExt cx="1645921" cy="1235693"/>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7090116" y="795657"/>
              <a:ext cx="1645921" cy="1235693"/>
            </a:xfrm>
            <a:prstGeom prst="rect">
              <a:avLst/>
            </a:prstGeom>
          </p:spPr>
        </p:pic>
        <p:sp>
          <p:nvSpPr>
            <p:cNvPr id="26" name="文本框 25"/>
            <p:cNvSpPr txBox="1"/>
            <p:nvPr/>
          </p:nvSpPr>
          <p:spPr>
            <a:xfrm>
              <a:off x="7621416" y="913130"/>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处</a:t>
              </a:r>
              <a:endParaRPr lang="zh-CN" altLang="en-US" sz="4400" dirty="0">
                <a:latin typeface="腾祥倩影简" panose="01010104010101010101" charset="-122"/>
                <a:ea typeface="腾祥倩影简" panose="01010104010101010101" charset="-122"/>
              </a:endParaRPr>
            </a:p>
          </p:txBody>
        </p:sp>
      </p:grpSp>
      <p:grpSp>
        <p:nvGrpSpPr>
          <p:cNvPr id="29" name="组合 28"/>
          <p:cNvGrpSpPr/>
          <p:nvPr/>
        </p:nvGrpSpPr>
        <p:grpSpPr>
          <a:xfrm>
            <a:off x="2191736" y="795657"/>
            <a:ext cx="1645921" cy="1235693"/>
            <a:chOff x="1575111" y="817536"/>
            <a:chExt cx="1645921" cy="1235693"/>
          </a:xfrm>
        </p:grpSpPr>
        <p:pic>
          <p:nvPicPr>
            <p:cNvPr id="27" name="图片 26"/>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1575111" y="817536"/>
              <a:ext cx="1645921" cy="1235693"/>
            </a:xfrm>
            <a:prstGeom prst="rect">
              <a:avLst/>
            </a:prstGeom>
          </p:spPr>
        </p:pic>
        <p:sp>
          <p:nvSpPr>
            <p:cNvPr id="28" name="文本框 27"/>
            <p:cNvSpPr txBox="1"/>
            <p:nvPr/>
          </p:nvSpPr>
          <p:spPr>
            <a:xfrm>
              <a:off x="2127478" y="988563"/>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福</a:t>
              </a:r>
              <a:endParaRPr lang="zh-CN" altLang="en-US" sz="4400" dirty="0">
                <a:latin typeface="腾祥倩影简" panose="01010104010101010101" charset="-122"/>
                <a:ea typeface="腾祥倩影简" panose="01010104010101010101" charset="-122"/>
              </a:endParaRPr>
            </a:p>
          </p:txBody>
        </p:sp>
      </p:gr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p14:ferris dir="l"/>
      </p:transition>
    </mc:Choice>
    <mc:Fallback>
      <p:transition spd="slow" advClick="0"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5160"/>
          </a:xfrm>
          <a:prstGeom prst="rect">
            <a:avLst/>
          </a:prstGeom>
          <a:noFill/>
        </p:spPr>
        <p:txBody>
          <a:bodyPr wrap="square" rtlCol="0">
            <a:spAutoFit/>
          </a:bodyPr>
          <a:lstStyle/>
          <a:p>
            <a:pPr lvl="0" algn="ctr"/>
            <a:r>
              <a:rPr lang="zh-CN" altLang="en-US" sz="3600" b="1" dirty="0" smtClean="0">
                <a:solidFill>
                  <a:srgbClr val="000000"/>
                </a:solidFill>
                <a:latin typeface="+mn-ea"/>
              </a:rPr>
              <a:t>三、报销管理</a:t>
            </a:r>
            <a:endParaRPr lang="zh-CN" altLang="en-US" sz="3600" b="1" dirty="0" smtClean="0">
              <a:solidFill>
                <a:srgbClr val="000000"/>
              </a:solidFill>
              <a:latin typeface="+mn-ea"/>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6" name="文本框 10"/>
          <p:cNvSpPr txBox="1"/>
          <p:nvPr/>
        </p:nvSpPr>
        <p:spPr>
          <a:xfrm>
            <a:off x="2656269" y="2803529"/>
            <a:ext cx="6904277" cy="85090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sz="2000" dirty="0">
                <a:solidFill>
                  <a:srgbClr val="000000"/>
                </a:solidFill>
              </a:rPr>
              <a:t> </a:t>
            </a:r>
            <a:r>
              <a:rPr lang="zh-CN" altLang="en-US" dirty="0">
                <a:solidFill>
                  <a:srgbClr val="000000"/>
                </a:solidFill>
              </a:rPr>
              <a:t>出差途中各段行程的城市间交通费票据应保持连续、完整。</a:t>
            </a:r>
            <a:r>
              <a:rPr lang="zh-CN" altLang="en-US" b="1" dirty="0" smtClean="0">
                <a:solidFill>
                  <a:schemeClr val="tx1"/>
                </a:solidFill>
              </a:rPr>
              <a:t>如不完整，</a:t>
            </a:r>
            <a:r>
              <a:rPr lang="zh-CN" altLang="en-US" b="1" dirty="0">
                <a:solidFill>
                  <a:schemeClr val="tx1"/>
                </a:solidFill>
              </a:rPr>
              <a:t>须出差人在报销单上说明原因。</a:t>
            </a:r>
            <a:endParaRPr lang="zh-CN" altLang="en-US" b="1" dirty="0">
              <a:solidFill>
                <a:schemeClr val="tx1"/>
              </a:solidFill>
            </a:endParaRPr>
          </a:p>
        </p:txBody>
      </p:sp>
      <p:sp>
        <p:nvSpPr>
          <p:cNvPr id="7" name="文本框 10"/>
          <p:cNvSpPr txBox="1"/>
          <p:nvPr/>
        </p:nvSpPr>
        <p:spPr>
          <a:xfrm>
            <a:off x="2641982" y="1825132"/>
            <a:ext cx="6904277" cy="81026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a:solidFill>
                  <a:srgbClr val="000000"/>
                </a:solidFill>
              </a:rPr>
              <a:t>出差应履行单位审批手续。若差旅费报销</a:t>
            </a:r>
            <a:r>
              <a:rPr lang="zh-CN" altLang="en-US" dirty="0" smtClean="0">
                <a:solidFill>
                  <a:srgbClr val="000000"/>
                </a:solidFill>
              </a:rPr>
              <a:t>单签字齐全，视同出差</a:t>
            </a:r>
            <a:r>
              <a:rPr lang="zh-CN" altLang="en-US" dirty="0">
                <a:solidFill>
                  <a:srgbClr val="000000"/>
                </a:solidFill>
              </a:rPr>
              <a:t>人所在单位已经审批同意出差。</a:t>
            </a:r>
            <a:endParaRPr lang="zh-CN" altLang="en-US" dirty="0">
              <a:solidFill>
                <a:srgbClr val="000000"/>
              </a:solidFill>
            </a:endParaRPr>
          </a:p>
        </p:txBody>
      </p:sp>
      <p:sp>
        <p:nvSpPr>
          <p:cNvPr id="8" name="文本框 10"/>
          <p:cNvSpPr txBox="1"/>
          <p:nvPr/>
        </p:nvSpPr>
        <p:spPr>
          <a:xfrm>
            <a:off x="2701877" y="3835645"/>
            <a:ext cx="7090014" cy="1170305"/>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a:solidFill>
                  <a:srgbClr val="000000"/>
                </a:solidFill>
              </a:rPr>
              <a:t>出差人员出差结束后，</a:t>
            </a:r>
            <a:r>
              <a:rPr lang="zh-CN" altLang="en-US" b="1" dirty="0">
                <a:solidFill>
                  <a:schemeClr val="tx1"/>
                </a:solidFill>
              </a:rPr>
              <a:t>原则上应在一个月内办理报销手续</a:t>
            </a:r>
            <a:r>
              <a:rPr lang="zh-CN" altLang="en-US" dirty="0">
                <a:solidFill>
                  <a:srgbClr val="000000"/>
                </a:solidFill>
              </a:rPr>
              <a:t>。出差人员在出差期间所发生的差旅相关所有费用，应一次报销，事后不得</a:t>
            </a:r>
            <a:r>
              <a:rPr lang="zh-CN" altLang="en-US" dirty="0" smtClean="0">
                <a:solidFill>
                  <a:srgbClr val="000000"/>
                </a:solidFill>
              </a:rPr>
              <a:t>补。</a:t>
            </a:r>
            <a:endParaRPr lang="zh-CN" altLang="en-US" dirty="0">
              <a:solidFill>
                <a:srgbClr val="000000"/>
              </a:solidFill>
            </a:endParaRPr>
          </a:p>
        </p:txBody>
      </p:sp>
      <p:sp>
        <p:nvSpPr>
          <p:cNvPr id="9" name="文本框 10"/>
          <p:cNvSpPr txBox="1"/>
          <p:nvPr/>
        </p:nvSpPr>
        <p:spPr>
          <a:xfrm>
            <a:off x="2549769" y="5213985"/>
            <a:ext cx="6367145" cy="45085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gn="ctr">
              <a:lnSpc>
                <a:spcPct val="130000"/>
              </a:lnSpc>
              <a:buFont typeface="Wingdings" panose="05000000000000000000" pitchFamily="2" charset="2"/>
              <a:buChar char="u"/>
            </a:pPr>
            <a:r>
              <a:rPr lang="zh-CN" altLang="en-US" dirty="0">
                <a:solidFill>
                  <a:srgbClr val="000000"/>
                </a:solidFill>
              </a:rPr>
              <a:t>住宿费、机票支出等原则上</a:t>
            </a:r>
            <a:r>
              <a:rPr lang="zh-CN" altLang="en-US" b="1" dirty="0">
                <a:solidFill>
                  <a:schemeClr val="tx1"/>
                </a:solidFill>
              </a:rPr>
              <a:t>按照公务卡相关规定结算</a:t>
            </a:r>
            <a:r>
              <a:rPr lang="zh-CN" altLang="en-US" dirty="0">
                <a:solidFill>
                  <a:srgbClr val="000000"/>
                </a:solidFill>
              </a:rPr>
              <a:t>。</a:t>
            </a:r>
            <a:endParaRPr lang="zh-CN" altLang="en-US" dirty="0">
              <a:solidFill>
                <a:srgbClr val="000000"/>
              </a:solidFill>
            </a:endParaRPr>
          </a:p>
        </p:txBody>
      </p:sp>
      <p:sp>
        <p:nvSpPr>
          <p:cNvPr id="10" name="矩形 9"/>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（一）基本事项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6" name="文本框 10"/>
          <p:cNvSpPr txBox="1"/>
          <p:nvPr/>
        </p:nvSpPr>
        <p:spPr>
          <a:xfrm>
            <a:off x="1826603" y="1996860"/>
            <a:ext cx="9615487" cy="81253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a:solidFill>
                  <a:srgbClr val="000000"/>
                </a:solidFill>
              </a:rPr>
              <a:t> </a:t>
            </a:r>
            <a:r>
              <a:rPr lang="zh-CN" altLang="en-US" dirty="0" smtClean="0">
                <a:solidFill>
                  <a:srgbClr val="000000"/>
                </a:solidFill>
              </a:rPr>
              <a:t>出差</a:t>
            </a:r>
            <a:r>
              <a:rPr lang="zh-CN" altLang="en-US" dirty="0">
                <a:solidFill>
                  <a:srgbClr val="000000"/>
                </a:solidFill>
              </a:rPr>
              <a:t>人员参加会议（含培训），凭通知报销会务费、注册费、培训费等费用，不发放会议期间的补助费用，在途期间的住宿费、伙食补助费和市内交通费按照差旅费规定报销。</a:t>
            </a:r>
            <a:endParaRPr lang="zh-CN" altLang="en-US" dirty="0">
              <a:solidFill>
                <a:srgbClr val="000000"/>
              </a:solidFill>
            </a:endParaRPr>
          </a:p>
        </p:txBody>
      </p:sp>
      <p:sp>
        <p:nvSpPr>
          <p:cNvPr id="10" name="文本框 10"/>
          <p:cNvSpPr txBox="1"/>
          <p:nvPr/>
        </p:nvSpPr>
        <p:spPr>
          <a:xfrm>
            <a:off x="1866345" y="3126089"/>
            <a:ext cx="9615487" cy="417358"/>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a:solidFill>
                  <a:srgbClr val="000000"/>
                </a:solidFill>
              </a:rPr>
              <a:t>引进人员调动的交通费、运杂费等，由校人事处审批后按实报销。</a:t>
            </a:r>
            <a:endParaRPr lang="zh-CN" altLang="en-US" dirty="0">
              <a:solidFill>
                <a:srgbClr val="000000"/>
              </a:solidFill>
            </a:endParaRPr>
          </a:p>
        </p:txBody>
      </p:sp>
      <p:sp>
        <p:nvSpPr>
          <p:cNvPr id="11" name="文本框 10"/>
          <p:cNvSpPr txBox="1"/>
          <p:nvPr/>
        </p:nvSpPr>
        <p:spPr>
          <a:xfrm>
            <a:off x="1919100" y="3912725"/>
            <a:ext cx="9615487" cy="417358"/>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zh-CN" dirty="0">
                <a:solidFill>
                  <a:srgbClr val="000000"/>
                </a:solidFill>
              </a:rPr>
              <a:t>应邀来校面试人员可报销面试往返城市间交通费。</a:t>
            </a:r>
            <a:endParaRPr lang="zh-CN" altLang="en-US" dirty="0">
              <a:solidFill>
                <a:srgbClr val="000000"/>
              </a:solidFill>
            </a:endParaRPr>
          </a:p>
        </p:txBody>
      </p:sp>
      <p:sp>
        <p:nvSpPr>
          <p:cNvPr id="12" name="矩形 11"/>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（二）特殊事项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3" name="矩形 2"/>
          <p:cNvSpPr/>
          <p:nvPr/>
        </p:nvSpPr>
        <p:spPr>
          <a:xfrm>
            <a:off x="2063262" y="1973789"/>
            <a:ext cx="8417169" cy="2968625"/>
          </a:xfrm>
          <a:prstGeom prst="rect">
            <a:avLst/>
          </a:prstGeom>
        </p:spPr>
        <p:txBody>
          <a:bodyPr wrap="square">
            <a:spAutoFit/>
          </a:bodyPr>
          <a:lstStyle/>
          <a:p>
            <a:pPr marL="285750" indent="-285750">
              <a:lnSpc>
                <a:spcPct val="130000"/>
              </a:lnSpc>
              <a:buFont typeface="Wingdings" panose="05000000000000000000" pitchFamily="2" charset="2"/>
              <a:buChar char="u"/>
            </a:pPr>
            <a:r>
              <a:rPr lang="zh-CN" altLang="en-US" b="1" dirty="0" smtClean="0">
                <a:solidFill>
                  <a:srgbClr val="000000"/>
                </a:solidFill>
                <a:latin typeface="微软雅黑" panose="020B0503020204020204" pitchFamily="34" charset="-122"/>
                <a:ea typeface="微软雅黑" panose="020B0503020204020204" pitchFamily="34" charset="-122"/>
              </a:rPr>
              <a:t>出差人员应凭住宿费发票和城市间交通费票据领取伙食补助费和市内交通费。对于实际发生住宿而无法取得相关票据的，按下列规定报销</a:t>
            </a:r>
            <a:r>
              <a:rPr lang="zh-CN" altLang="en-US" dirty="0" smtClean="0">
                <a:solidFill>
                  <a:srgbClr val="000000"/>
                </a:solidFill>
                <a:latin typeface="微软雅黑" panose="020B0503020204020204" pitchFamily="34" charset="-122"/>
                <a:ea typeface="微软雅黑" panose="020B0503020204020204" pitchFamily="34" charset="-122"/>
              </a:rPr>
              <a:t>：</a:t>
            </a: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rgbClr val="000000"/>
                </a:solidFill>
                <a:latin typeface="微软雅黑" panose="020B0503020204020204" pitchFamily="34" charset="-122"/>
                <a:ea typeface="微软雅黑" panose="020B0503020204020204" pitchFamily="34" charset="-122"/>
              </a:rPr>
              <a:t>（一）受邀参加学术会议、研讨会、评审会、座谈会等，须提供邀请方负担住宿费的有效证明；</a:t>
            </a: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rgbClr val="000000"/>
                </a:solidFill>
                <a:latin typeface="微软雅黑" panose="020B0503020204020204" pitchFamily="34" charset="-122"/>
                <a:ea typeface="微软雅黑" panose="020B0503020204020204" pitchFamily="34" charset="-122"/>
              </a:rPr>
              <a:t>（二）对于难以取得发票的情况如：科研合作、开展野外调研等工作，住在帐篷、农户、学生宿舍和教室等不收取住宿费或不能取得住宿费发票的，提供住宿情况说明及其他有关凭据，无法提供有效证明的出差人员须</a:t>
            </a:r>
            <a:r>
              <a:rPr lang="zh-CN" altLang="en-US" b="1" dirty="0" smtClean="0">
                <a:solidFill>
                  <a:srgbClr val="FF0000"/>
                </a:solidFill>
                <a:latin typeface="微软雅黑" panose="020B0503020204020204" pitchFamily="34" charset="-122"/>
                <a:ea typeface="微软雅黑" panose="020B0503020204020204" pitchFamily="34" charset="-122"/>
              </a:rPr>
              <a:t>提供书面情况说明，经所在单位审批同意后</a:t>
            </a:r>
            <a:r>
              <a:rPr lang="zh-CN" altLang="en-US" dirty="0" smtClean="0">
                <a:solidFill>
                  <a:srgbClr val="000000"/>
                </a:solidFill>
                <a:latin typeface="微软雅黑" panose="020B0503020204020204" pitchFamily="34" charset="-122"/>
                <a:ea typeface="微软雅黑" panose="020B0503020204020204" pitchFamily="34" charset="-122"/>
              </a:rPr>
              <a:t>，按规定标准发放出差期间的伙食补助费和市内交通费。</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4117510" y="193403"/>
            <a:ext cx="2954656" cy="646331"/>
          </a:xfrm>
          <a:prstGeom prst="rect">
            <a:avLst/>
          </a:prstGeom>
        </p:spPr>
        <p:txBody>
          <a:bodyPr wrap="none">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5" name="矩形 4"/>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（二）特殊事项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6" name="文本框 10"/>
          <p:cNvSpPr txBox="1"/>
          <p:nvPr/>
        </p:nvSpPr>
        <p:spPr>
          <a:xfrm>
            <a:off x="1791435" y="2295798"/>
            <a:ext cx="8768127" cy="1555234"/>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smtClean="0">
                <a:solidFill>
                  <a:srgbClr val="000000"/>
                </a:solidFill>
              </a:rPr>
              <a:t> </a:t>
            </a:r>
            <a:r>
              <a:rPr lang="zh-CN" altLang="zh-CN" b="1" dirty="0" smtClean="0">
                <a:solidFill>
                  <a:srgbClr val="000000"/>
                </a:solidFill>
              </a:rPr>
              <a:t>工作人员出差原则上不得私车公用</a:t>
            </a:r>
            <a:r>
              <a:rPr lang="zh-CN" altLang="zh-CN" dirty="0" smtClean="0">
                <a:solidFill>
                  <a:srgbClr val="000000"/>
                </a:solidFill>
              </a:rPr>
              <a:t>。特殊情况经经费审批人批准，按照差旅费核定的费用限额凭票报销车辆出行所耗费的油料费、过路桥费、停车费。私家车的保险、维修等费用一律不得报销，出现交通事故等意外的责任及费用全部自理。</a:t>
            </a:r>
            <a:endParaRPr lang="zh-CN" altLang="zh-CN" dirty="0" smtClean="0">
              <a:solidFill>
                <a:srgbClr val="000000"/>
              </a:solidFill>
            </a:endParaRPr>
          </a:p>
          <a:p>
            <a:pPr marL="285750" indent="-285750">
              <a:lnSpc>
                <a:spcPct val="130000"/>
              </a:lnSpc>
              <a:buFont typeface="Wingdings" panose="05000000000000000000" pitchFamily="2" charset="2"/>
              <a:buChar char="u"/>
            </a:pPr>
            <a:endParaRPr lang="zh-CN" altLang="en-US" dirty="0">
              <a:solidFill>
                <a:srgbClr val="000000"/>
              </a:solidFill>
            </a:endParaRPr>
          </a:p>
        </p:txBody>
      </p:sp>
      <p:sp>
        <p:nvSpPr>
          <p:cNvPr id="7" name="文本框 10"/>
          <p:cNvSpPr txBox="1"/>
          <p:nvPr/>
        </p:nvSpPr>
        <p:spPr>
          <a:xfrm>
            <a:off x="1765058" y="3826327"/>
            <a:ext cx="8697790" cy="1554565"/>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en-US" dirty="0" smtClean="0">
                <a:solidFill>
                  <a:srgbClr val="000000"/>
                </a:solidFill>
              </a:rPr>
              <a:t> </a:t>
            </a:r>
            <a:r>
              <a:rPr lang="zh-CN" altLang="zh-CN" dirty="0" smtClean="0">
                <a:solidFill>
                  <a:srgbClr val="000000"/>
                </a:solidFill>
              </a:rPr>
              <a:t>邀请专家来校交流、开会、访问的，可按差旅费规定报销受邀人员城市间交通费、住宿费，不发放伙食补助费和市内交通费。</a:t>
            </a:r>
            <a:r>
              <a:rPr lang="zh-CN" altLang="zh-CN" dirty="0">
                <a:solidFill>
                  <a:srgbClr val="000000"/>
                </a:solidFill>
              </a:rPr>
              <a:t>邀请</a:t>
            </a:r>
            <a:r>
              <a:rPr lang="zh-CN" altLang="zh-CN" dirty="0" smtClean="0">
                <a:solidFill>
                  <a:srgbClr val="000000"/>
                </a:solidFill>
              </a:rPr>
              <a:t>专家</a:t>
            </a:r>
            <a:r>
              <a:rPr lang="zh-CN" altLang="zh-CN" dirty="0">
                <a:solidFill>
                  <a:srgbClr val="000000"/>
                </a:solidFill>
              </a:rPr>
              <a:t>赴外地参加调研的，除报销受邀人员城市间交通费、住宿费外，还可发放伙食补助费和市内交通费。</a:t>
            </a:r>
            <a:endParaRPr lang="zh-CN" altLang="zh-CN" dirty="0">
              <a:solidFill>
                <a:srgbClr val="000000"/>
              </a:solidFill>
            </a:endParaRPr>
          </a:p>
          <a:p>
            <a:pPr marL="285750" indent="-285750">
              <a:lnSpc>
                <a:spcPct val="130000"/>
              </a:lnSpc>
            </a:pPr>
            <a:endParaRPr lang="zh-CN" altLang="en-US" dirty="0">
              <a:solidFill>
                <a:srgbClr val="000000"/>
              </a:solidFill>
            </a:endParaRPr>
          </a:p>
        </p:txBody>
      </p:sp>
      <p:sp>
        <p:nvSpPr>
          <p:cNvPr id="8" name="矩形 7"/>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（二）特殊事项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6" name="文本框 10"/>
          <p:cNvSpPr txBox="1"/>
          <p:nvPr/>
        </p:nvSpPr>
        <p:spPr>
          <a:xfrm>
            <a:off x="1765057" y="2225460"/>
            <a:ext cx="9615487" cy="81026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zh-CN" dirty="0">
                <a:solidFill>
                  <a:srgbClr val="000000"/>
                </a:solidFill>
              </a:rPr>
              <a:t>出差人员因国内访学、科研协作等事由到国内各地</a:t>
            </a:r>
            <a:r>
              <a:rPr lang="zh-CN" altLang="zh-CN" b="1" dirty="0">
                <a:solidFill>
                  <a:srgbClr val="C00000"/>
                </a:solidFill>
              </a:rPr>
              <a:t>出差时间超过</a:t>
            </a:r>
            <a:r>
              <a:rPr lang="en-US" altLang="zh-CN" b="1" dirty="0">
                <a:solidFill>
                  <a:srgbClr val="C00000"/>
                </a:solidFill>
              </a:rPr>
              <a:t>15</a:t>
            </a:r>
            <a:r>
              <a:rPr lang="zh-CN" altLang="zh-CN" b="1" dirty="0">
                <a:solidFill>
                  <a:srgbClr val="C00000"/>
                </a:solidFill>
              </a:rPr>
              <a:t>日（含</a:t>
            </a:r>
            <a:r>
              <a:rPr lang="en-US" altLang="zh-CN" b="1" dirty="0">
                <a:solidFill>
                  <a:srgbClr val="C00000"/>
                </a:solidFill>
              </a:rPr>
              <a:t>15</a:t>
            </a:r>
            <a:r>
              <a:rPr lang="zh-CN" altLang="zh-CN" b="1" dirty="0">
                <a:solidFill>
                  <a:srgbClr val="C00000"/>
                </a:solidFill>
              </a:rPr>
              <a:t>日）的，应当经部门批准同意后报人事处审批备案后方可成行。</a:t>
            </a:r>
            <a:endParaRPr lang="zh-CN" altLang="zh-CN" b="1" dirty="0">
              <a:solidFill>
                <a:srgbClr val="C00000"/>
              </a:solidFill>
            </a:endParaRPr>
          </a:p>
        </p:txBody>
      </p:sp>
      <p:sp>
        <p:nvSpPr>
          <p:cNvPr id="7" name="文本框 10"/>
          <p:cNvSpPr txBox="1"/>
          <p:nvPr/>
        </p:nvSpPr>
        <p:spPr>
          <a:xfrm>
            <a:off x="1835395" y="3319440"/>
            <a:ext cx="9615487" cy="188976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zh-CN" b="1" dirty="0">
                <a:solidFill>
                  <a:schemeClr val="tx1"/>
                </a:solidFill>
              </a:rPr>
              <a:t>出差人员补贴按分段式发放</a:t>
            </a:r>
            <a:r>
              <a:rPr lang="zh-CN" altLang="zh-CN" dirty="0">
                <a:solidFill>
                  <a:srgbClr val="000000"/>
                </a:solidFill>
              </a:rPr>
              <a:t>，出差天数在</a:t>
            </a:r>
            <a:r>
              <a:rPr lang="en-US" altLang="zh-CN" dirty="0">
                <a:solidFill>
                  <a:srgbClr val="000000"/>
                </a:solidFill>
              </a:rPr>
              <a:t>15</a:t>
            </a:r>
            <a:r>
              <a:rPr lang="zh-CN" altLang="zh-CN" dirty="0">
                <a:solidFill>
                  <a:srgbClr val="000000"/>
                </a:solidFill>
              </a:rPr>
              <a:t>天（含</a:t>
            </a:r>
            <a:r>
              <a:rPr lang="en-US" altLang="zh-CN" dirty="0">
                <a:solidFill>
                  <a:srgbClr val="000000"/>
                </a:solidFill>
              </a:rPr>
              <a:t>15</a:t>
            </a:r>
            <a:r>
              <a:rPr lang="zh-CN" altLang="zh-CN" dirty="0">
                <a:solidFill>
                  <a:srgbClr val="000000"/>
                </a:solidFill>
              </a:rPr>
              <a:t>天）以内，每日的伙食补助费及市内交通费按照标准发放；出差天数在</a:t>
            </a:r>
            <a:r>
              <a:rPr lang="en-US" altLang="zh-CN" dirty="0">
                <a:solidFill>
                  <a:srgbClr val="000000"/>
                </a:solidFill>
              </a:rPr>
              <a:t>15</a:t>
            </a:r>
            <a:r>
              <a:rPr lang="zh-CN" altLang="zh-CN" dirty="0">
                <a:solidFill>
                  <a:srgbClr val="000000"/>
                </a:solidFill>
              </a:rPr>
              <a:t>天以上</a:t>
            </a:r>
            <a:r>
              <a:rPr lang="en-US" altLang="zh-CN" dirty="0">
                <a:solidFill>
                  <a:srgbClr val="000000"/>
                </a:solidFill>
              </a:rPr>
              <a:t>1</a:t>
            </a:r>
            <a:r>
              <a:rPr lang="zh-CN" altLang="zh-CN" dirty="0">
                <a:solidFill>
                  <a:srgbClr val="000000"/>
                </a:solidFill>
              </a:rPr>
              <a:t>个月（含</a:t>
            </a:r>
            <a:r>
              <a:rPr lang="en-US" altLang="zh-CN" dirty="0">
                <a:solidFill>
                  <a:srgbClr val="000000"/>
                </a:solidFill>
              </a:rPr>
              <a:t>1</a:t>
            </a:r>
            <a:r>
              <a:rPr lang="zh-CN" altLang="zh-CN" dirty="0">
                <a:solidFill>
                  <a:srgbClr val="000000"/>
                </a:solidFill>
              </a:rPr>
              <a:t>个月）以内，从第</a:t>
            </a:r>
            <a:r>
              <a:rPr lang="en-US" altLang="zh-CN" dirty="0">
                <a:solidFill>
                  <a:srgbClr val="000000"/>
                </a:solidFill>
              </a:rPr>
              <a:t>16</a:t>
            </a:r>
            <a:r>
              <a:rPr lang="zh-CN" altLang="zh-CN" dirty="0">
                <a:solidFill>
                  <a:srgbClr val="000000"/>
                </a:solidFill>
              </a:rPr>
              <a:t>日开始，每日的伙食补助费及市内交通费按照标准的</a:t>
            </a:r>
            <a:r>
              <a:rPr lang="en-US" altLang="zh-CN" dirty="0">
                <a:solidFill>
                  <a:srgbClr val="000000"/>
                </a:solidFill>
              </a:rPr>
              <a:t>50%</a:t>
            </a:r>
            <a:r>
              <a:rPr lang="zh-CN" altLang="zh-CN" dirty="0">
                <a:solidFill>
                  <a:srgbClr val="000000"/>
                </a:solidFill>
              </a:rPr>
              <a:t>发放；出差天数</a:t>
            </a:r>
            <a:r>
              <a:rPr lang="en-US" altLang="zh-CN" dirty="0">
                <a:solidFill>
                  <a:srgbClr val="000000"/>
                </a:solidFill>
              </a:rPr>
              <a:t>1</a:t>
            </a:r>
            <a:r>
              <a:rPr lang="zh-CN" altLang="zh-CN" dirty="0">
                <a:solidFill>
                  <a:srgbClr val="000000"/>
                </a:solidFill>
              </a:rPr>
              <a:t>个月以上的，必须出具未发放补贴的证明，从第二个月开始，每日的伙食补助费及市内交通费按照标准的</a:t>
            </a:r>
            <a:r>
              <a:rPr lang="en-US" altLang="zh-CN" dirty="0">
                <a:solidFill>
                  <a:srgbClr val="000000"/>
                </a:solidFill>
              </a:rPr>
              <a:t>25%</a:t>
            </a:r>
            <a:r>
              <a:rPr lang="zh-CN" altLang="zh-CN" dirty="0">
                <a:solidFill>
                  <a:srgbClr val="000000"/>
                </a:solidFill>
              </a:rPr>
              <a:t>发放，否则，不予发放该期间的伙食补助费及市内交通费。</a:t>
            </a:r>
            <a:endParaRPr lang="zh-CN" altLang="en-US" dirty="0">
              <a:solidFill>
                <a:srgbClr val="000000"/>
              </a:solidFill>
            </a:endParaRPr>
          </a:p>
        </p:txBody>
      </p:sp>
      <p:sp>
        <p:nvSpPr>
          <p:cNvPr id="8" name="矩形 7"/>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（二）特殊事项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3" name="矩形 2"/>
          <p:cNvSpPr/>
          <p:nvPr/>
        </p:nvSpPr>
        <p:spPr>
          <a:xfrm>
            <a:off x="1896207" y="4020153"/>
            <a:ext cx="9050215" cy="1705403"/>
          </a:xfrm>
          <a:prstGeom prst="rect">
            <a:avLst/>
          </a:prstGeom>
        </p:spPr>
        <p:txBody>
          <a:bodyPr wrap="square">
            <a:spAutoFit/>
          </a:bodyPr>
          <a:lstStyle/>
          <a:p>
            <a:pPr>
              <a:lnSpc>
                <a:spcPct val="150000"/>
              </a:lnSpc>
              <a:buFont typeface="Wingdings" panose="05000000000000000000" pitchFamily="2" charset="2"/>
              <a:buChar char="u"/>
            </a:pPr>
            <a:r>
              <a:rPr lang="zh-CN" altLang="en-US" dirty="0" smtClean="0">
                <a:solidFill>
                  <a:srgbClr val="000000"/>
                </a:solidFill>
                <a:latin typeface="微软雅黑" panose="020B0503020204020204" pitchFamily="34" charset="-122"/>
                <a:ea typeface="微软雅黑" panose="020B0503020204020204" pitchFamily="34" charset="-122"/>
              </a:rPr>
              <a:t>学生参与教学科研活动以及参加竞赛等活动参照一般工作人员的城市间交通费以及住宿费标准报销差旅费，</a:t>
            </a:r>
            <a:r>
              <a:rPr lang="zh-CN" altLang="en-US" b="1" dirty="0" smtClean="0">
                <a:latin typeface="微软雅黑" panose="020B0503020204020204" pitchFamily="34" charset="-122"/>
                <a:ea typeface="微软雅黑" panose="020B0503020204020204" pitchFamily="34" charset="-122"/>
              </a:rPr>
              <a:t>补助费每人每天</a:t>
            </a:r>
            <a:r>
              <a:rPr lang="en-US" altLang="zh-CN" b="1" dirty="0" smtClean="0">
                <a:latin typeface="微软雅黑" panose="020B0503020204020204" pitchFamily="34" charset="-122"/>
                <a:ea typeface="微软雅黑" panose="020B0503020204020204" pitchFamily="34" charset="-122"/>
              </a:rPr>
              <a:t>50</a:t>
            </a:r>
            <a:r>
              <a:rPr lang="zh-CN" altLang="en-US" b="1" dirty="0" smtClean="0">
                <a:latin typeface="微软雅黑" panose="020B0503020204020204" pitchFamily="34" charset="-122"/>
                <a:ea typeface="微软雅黑" panose="020B0503020204020204" pitchFamily="34" charset="-122"/>
              </a:rPr>
              <a:t>元包干使用，或由经费负责人签批“同意按助教待遇报销”后按一般工作人员补助标准发放；学生实习经费以及社会实践采取包干形式领取，不参考差旅费标准报销。</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4310942" y="228573"/>
            <a:ext cx="2954656" cy="646331"/>
          </a:xfrm>
          <a:prstGeom prst="rect">
            <a:avLst/>
          </a:prstGeom>
        </p:spPr>
        <p:txBody>
          <a:bodyPr wrap="none">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5" name="文本框 10"/>
          <p:cNvSpPr txBox="1"/>
          <p:nvPr/>
        </p:nvSpPr>
        <p:spPr>
          <a:xfrm>
            <a:off x="1881188" y="2076293"/>
            <a:ext cx="8766297" cy="1892826"/>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30000"/>
              </a:lnSpc>
              <a:buFont typeface="Wingdings" panose="05000000000000000000" pitchFamily="2" charset="2"/>
              <a:buChar char="u"/>
            </a:pPr>
            <a:r>
              <a:rPr lang="zh-CN" altLang="zh-CN" dirty="0" smtClean="0">
                <a:solidFill>
                  <a:srgbClr val="000000"/>
                </a:solidFill>
              </a:rPr>
              <a:t>出差人员到闽侯县、连江县贵安参加会议、培训，原则上不报销住宿费、伙食补助费和市内交通费；到闽侯县、连江县贵安和长乐机场开展其他公务活动，当天往返的，不报销住宿费、伙食补助费和市内交通费，确因工作原因误餐，经学院（部门）领导签批，每人每天发放误餐补助</a:t>
            </a:r>
            <a:r>
              <a:rPr lang="en-US" altLang="zh-CN" dirty="0" smtClean="0">
                <a:solidFill>
                  <a:srgbClr val="000000"/>
                </a:solidFill>
              </a:rPr>
              <a:t>40</a:t>
            </a:r>
            <a:r>
              <a:rPr lang="zh-CN" altLang="zh-CN" dirty="0" smtClean="0">
                <a:solidFill>
                  <a:srgbClr val="000000"/>
                </a:solidFill>
              </a:rPr>
              <a:t>元；当天无法往返需要住宿的，按照差旅费管理办法执行。</a:t>
            </a:r>
            <a:endParaRPr lang="zh-CN" altLang="en-US" dirty="0">
              <a:solidFill>
                <a:srgbClr val="000000"/>
              </a:solidFill>
            </a:endParaRPr>
          </a:p>
        </p:txBody>
      </p:sp>
      <p:sp>
        <p:nvSpPr>
          <p:cNvPr id="6" name="矩形 5"/>
          <p:cNvSpPr/>
          <p:nvPr/>
        </p:nvSpPr>
        <p:spPr>
          <a:xfrm>
            <a:off x="714884" y="1173704"/>
            <a:ext cx="4947361"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（二）特殊事项</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5160"/>
          </a:xfrm>
          <a:prstGeom prst="rect">
            <a:avLst/>
          </a:prstGeom>
          <a:noFill/>
        </p:spPr>
        <p:txBody>
          <a:bodyPr wrap="square" rtlCol="0">
            <a:spAutoFit/>
          </a:bodyPr>
          <a:lstStyle/>
          <a:p>
            <a:pPr lvl="0" algn="ctr"/>
            <a:r>
              <a:rPr lang="zh-CN" altLang="en-US" sz="3600" b="1" dirty="0" smtClean="0">
                <a:solidFill>
                  <a:srgbClr val="000000"/>
                </a:solidFill>
              </a:rPr>
              <a:t>三、报销管理</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3" name="TextBox 2"/>
          <p:cNvSpPr txBox="1"/>
          <p:nvPr/>
        </p:nvSpPr>
        <p:spPr>
          <a:xfrm>
            <a:off x="1899823" y="2273496"/>
            <a:ext cx="8536646" cy="922020"/>
          </a:xfrm>
          <a:prstGeom prst="rect">
            <a:avLst/>
          </a:prstGeom>
          <a:noFill/>
        </p:spPr>
        <p:txBody>
          <a:bodyPr wrap="square" rtlCol="0">
            <a:spAutoFit/>
          </a:bodyPr>
          <a:lstStyle/>
          <a:p>
            <a:r>
              <a:rPr lang="zh-CN" altLang="en-US" dirty="0">
                <a:solidFill>
                  <a:srgbClr val="000000"/>
                </a:solidFill>
                <a:effectLst/>
                <a:latin typeface="微软雅黑" panose="020B0503020204020204" pitchFamily="34" charset="-122"/>
                <a:ea typeface="微软雅黑" panose="020B0503020204020204" pitchFamily="34" charset="-122"/>
              </a:rPr>
              <a:t>经学校组织人事部门同意，抽调到中央部</a:t>
            </a:r>
            <a:r>
              <a:rPr lang="en-US" altLang="zh-CN" dirty="0">
                <a:solidFill>
                  <a:srgbClr val="000000"/>
                </a:solidFill>
                <a:effectLst/>
                <a:latin typeface="微软雅黑" panose="020B0503020204020204" pitchFamily="34" charset="-122"/>
                <a:ea typeface="微软雅黑" panose="020B0503020204020204" pitchFamily="34" charset="-122"/>
              </a:rPr>
              <a:t>(</a:t>
            </a:r>
            <a:r>
              <a:rPr lang="zh-CN" altLang="en-US" dirty="0">
                <a:solidFill>
                  <a:srgbClr val="000000"/>
                </a:solidFill>
                <a:effectLst/>
                <a:latin typeface="微软雅黑" panose="020B0503020204020204" pitchFamily="34" charset="-122"/>
                <a:ea typeface="微软雅黑" panose="020B0503020204020204" pitchFamily="34" charset="-122"/>
              </a:rPr>
              <a:t>委、局</a:t>
            </a:r>
            <a:r>
              <a:rPr lang="en-US" altLang="zh-CN" dirty="0">
                <a:solidFill>
                  <a:srgbClr val="000000"/>
                </a:solidFill>
                <a:effectLst/>
                <a:latin typeface="微软雅黑" panose="020B0503020204020204" pitchFamily="34" charset="-122"/>
                <a:ea typeface="微软雅黑" panose="020B0503020204020204" pitchFamily="34" charset="-122"/>
              </a:rPr>
              <a:t>)  </a:t>
            </a:r>
            <a:r>
              <a:rPr lang="zh-CN" altLang="en-US" dirty="0">
                <a:solidFill>
                  <a:srgbClr val="000000"/>
                </a:solidFill>
                <a:effectLst/>
                <a:latin typeface="微软雅黑" panose="020B0503020204020204" pitchFamily="34" charset="-122"/>
                <a:ea typeface="微软雅黑" panose="020B0503020204020204" pitchFamily="34" charset="-122"/>
              </a:rPr>
              <a:t>协助开展专项工作的，往返两地发生的城市间交通费、伙食补助费和市内交通费按照差旅费管理办法的规定报销，食宿费原则上由抽调单位负责。</a:t>
            </a:r>
            <a:endParaRPr lang="zh-CN" altLang="en-US" dirty="0">
              <a:solidFill>
                <a:srgbClr val="000000"/>
              </a:solidFill>
              <a:effectLst/>
              <a:latin typeface="微软雅黑" panose="020B0503020204020204" pitchFamily="34" charset="-122"/>
              <a:ea typeface="微软雅黑" panose="020B0503020204020204" pitchFamily="34" charset="-122"/>
            </a:endParaRPr>
          </a:p>
        </p:txBody>
      </p:sp>
      <p:sp>
        <p:nvSpPr>
          <p:cNvPr id="11" name="文本框 10"/>
          <p:cNvSpPr txBox="1"/>
          <p:nvPr/>
        </p:nvSpPr>
        <p:spPr>
          <a:xfrm>
            <a:off x="1864653" y="3381131"/>
            <a:ext cx="9319162" cy="2594556"/>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285750" indent="-285750">
              <a:lnSpc>
                <a:spcPct val="150000"/>
              </a:lnSpc>
              <a:buFont typeface="Wingdings" panose="05000000000000000000" pitchFamily="2" charset="2"/>
              <a:buChar char="u"/>
            </a:pPr>
            <a:r>
              <a:rPr lang="zh-CN" altLang="en-US" dirty="0">
                <a:solidFill>
                  <a:srgbClr val="000000"/>
                </a:solidFill>
              </a:rPr>
              <a:t>伙食补助费和市内交通费按往返各</a:t>
            </a:r>
            <a:r>
              <a:rPr lang="en-US" altLang="zh-CN" dirty="0">
                <a:solidFill>
                  <a:srgbClr val="000000"/>
                </a:solidFill>
              </a:rPr>
              <a:t>1</a:t>
            </a:r>
            <a:r>
              <a:rPr lang="zh-CN" altLang="en-US" dirty="0">
                <a:solidFill>
                  <a:srgbClr val="000000"/>
                </a:solidFill>
              </a:rPr>
              <a:t>天计发，</a:t>
            </a:r>
            <a:r>
              <a:rPr lang="zh-CN" altLang="en-US" b="1" dirty="0">
                <a:solidFill>
                  <a:schemeClr val="tx1"/>
                </a:solidFill>
                <a:sym typeface="+mn-ea"/>
              </a:rPr>
              <a:t>每两个月报销不超过</a:t>
            </a:r>
            <a:r>
              <a:rPr lang="en-US" altLang="zh-CN" b="1" dirty="0">
                <a:solidFill>
                  <a:schemeClr val="tx1"/>
                </a:solidFill>
                <a:sym typeface="+mn-ea"/>
              </a:rPr>
              <a:t>1</a:t>
            </a:r>
            <a:r>
              <a:rPr lang="zh-CN" altLang="en-US" b="1" dirty="0">
                <a:solidFill>
                  <a:schemeClr val="tx1"/>
                </a:solidFill>
                <a:sym typeface="+mn-ea"/>
              </a:rPr>
              <a:t>次，一往一返计</a:t>
            </a:r>
            <a:r>
              <a:rPr lang="en-US" altLang="zh-CN" b="1" dirty="0">
                <a:solidFill>
                  <a:schemeClr val="tx1"/>
                </a:solidFill>
                <a:sym typeface="+mn-ea"/>
              </a:rPr>
              <a:t>1</a:t>
            </a:r>
            <a:r>
              <a:rPr lang="zh-CN" altLang="en-US" b="1" dirty="0">
                <a:solidFill>
                  <a:schemeClr val="tx1"/>
                </a:solidFill>
                <a:sym typeface="+mn-ea"/>
              </a:rPr>
              <a:t>次。</a:t>
            </a:r>
            <a:endParaRPr lang="zh-CN" altLang="en-US" b="1" dirty="0">
              <a:solidFill>
                <a:schemeClr val="tx1"/>
              </a:solidFill>
              <a:sym typeface="+mn-ea"/>
            </a:endParaRPr>
          </a:p>
          <a:p>
            <a:pPr marL="285750" indent="-285750">
              <a:lnSpc>
                <a:spcPct val="150000"/>
              </a:lnSpc>
              <a:buFont typeface="Wingdings" panose="05000000000000000000" pitchFamily="2" charset="2"/>
              <a:buChar char="u"/>
            </a:pPr>
            <a:r>
              <a:rPr lang="zh-CN" altLang="en-US" dirty="0">
                <a:solidFill>
                  <a:srgbClr val="000000"/>
                </a:solidFill>
                <a:effectLst/>
                <a:sym typeface="+mn-ea"/>
              </a:rPr>
              <a:t>确需自行安排食宿</a:t>
            </a:r>
            <a:r>
              <a:rPr lang="zh-CN" altLang="en-US" dirty="0" smtClean="0">
                <a:solidFill>
                  <a:srgbClr val="000000"/>
                </a:solidFill>
                <a:effectLst/>
                <a:sym typeface="+mn-ea"/>
              </a:rPr>
              <a:t>的，</a:t>
            </a:r>
            <a:r>
              <a:rPr lang="zh-CN" altLang="en-US" dirty="0">
                <a:solidFill>
                  <a:srgbClr val="000000"/>
                </a:solidFill>
                <a:sym typeface="+mn-ea"/>
              </a:rPr>
              <a:t>凭抽调单位财务部门证明，由所在单位在差旅费开支标准限额内据实报销住宿费，</a:t>
            </a:r>
            <a:r>
              <a:rPr lang="zh-CN" altLang="en-US" b="1" dirty="0">
                <a:solidFill>
                  <a:schemeClr val="tx1"/>
                </a:solidFill>
                <a:sym typeface="+mn-ea"/>
              </a:rPr>
              <a:t>按每人每天</a:t>
            </a:r>
            <a:r>
              <a:rPr lang="en-US" altLang="zh-CN" b="1" dirty="0">
                <a:solidFill>
                  <a:schemeClr val="tx1"/>
                </a:solidFill>
                <a:sym typeface="+mn-ea"/>
              </a:rPr>
              <a:t>100</a:t>
            </a:r>
            <a:r>
              <a:rPr lang="zh-CN" altLang="en-US" b="1" dirty="0">
                <a:solidFill>
                  <a:schemeClr val="tx1"/>
                </a:solidFill>
                <a:sym typeface="+mn-ea"/>
              </a:rPr>
              <a:t>元发放伙食补助费，不再报销市内交通费。</a:t>
            </a:r>
            <a:endParaRPr lang="zh-CN" altLang="en-US" b="1" dirty="0">
              <a:solidFill>
                <a:schemeClr val="tx1"/>
              </a:solidFill>
              <a:sym typeface="+mn-ea"/>
            </a:endParaRPr>
          </a:p>
          <a:p>
            <a:pPr marL="285750" indent="-285750">
              <a:lnSpc>
                <a:spcPct val="150000"/>
              </a:lnSpc>
              <a:buFont typeface="Wingdings" panose="05000000000000000000" pitchFamily="2" charset="2"/>
              <a:buChar char="u"/>
            </a:pPr>
            <a:endParaRPr lang="zh-CN" altLang="en-US" dirty="0">
              <a:solidFill>
                <a:srgbClr val="000000"/>
              </a:solidFill>
              <a:sym typeface="+mn-ea"/>
            </a:endParaRPr>
          </a:p>
          <a:p>
            <a:pPr marL="285750" indent="-285750">
              <a:lnSpc>
                <a:spcPct val="130000"/>
              </a:lnSpc>
              <a:buFont typeface="Wingdings" panose="05000000000000000000" pitchFamily="2" charset="2"/>
              <a:buChar char="u"/>
            </a:pPr>
            <a:endParaRPr lang="zh-CN" altLang="en-US" dirty="0">
              <a:solidFill>
                <a:srgbClr val="000000"/>
              </a:solidFill>
              <a:sym typeface="+mn-ea"/>
            </a:endParaRPr>
          </a:p>
          <a:p>
            <a:pPr marL="285750" indent="-285750">
              <a:lnSpc>
                <a:spcPct val="130000"/>
              </a:lnSpc>
              <a:buFont typeface="Wingdings" panose="05000000000000000000" pitchFamily="2" charset="2"/>
              <a:buChar char="u"/>
            </a:pPr>
            <a:endParaRPr lang="zh-CN" altLang="en-US" sz="2400" dirty="0">
              <a:solidFill>
                <a:srgbClr val="000000"/>
              </a:solidFill>
            </a:endParaRPr>
          </a:p>
        </p:txBody>
      </p:sp>
      <p:sp>
        <p:nvSpPr>
          <p:cNvPr id="7" name="矩形 6"/>
          <p:cNvSpPr/>
          <p:nvPr/>
        </p:nvSpPr>
        <p:spPr>
          <a:xfrm>
            <a:off x="1295177" y="1261626"/>
            <a:ext cx="5958478"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（三）新增事项：抽调工作</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5160"/>
          </a:xfrm>
          <a:prstGeom prst="rect">
            <a:avLst/>
          </a:prstGeom>
          <a:noFill/>
        </p:spPr>
        <p:txBody>
          <a:bodyPr wrap="square" rtlCol="0">
            <a:spAutoFit/>
          </a:bodyPr>
          <a:lstStyle/>
          <a:p>
            <a:pPr lvl="0" algn="ctr"/>
            <a:r>
              <a:rPr lang="zh-CN" altLang="en-US" sz="3600" b="1" dirty="0">
                <a:solidFill>
                  <a:srgbClr val="000000"/>
                </a:solidFill>
              </a:rPr>
              <a:t>三</a:t>
            </a:r>
            <a:r>
              <a:rPr lang="zh-CN" altLang="en-US" sz="3600" b="1" dirty="0" smtClean="0">
                <a:solidFill>
                  <a:srgbClr val="000000"/>
                </a:solidFill>
              </a:rPr>
              <a:t>、报销管理</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8" name="TextBox 7"/>
          <p:cNvSpPr txBox="1"/>
          <p:nvPr/>
        </p:nvSpPr>
        <p:spPr>
          <a:xfrm>
            <a:off x="2115382" y="2294546"/>
            <a:ext cx="7784757" cy="707886"/>
          </a:xfrm>
          <a:prstGeom prst="rect">
            <a:avLst/>
          </a:prstGeom>
          <a:noFill/>
        </p:spPr>
        <p:txBody>
          <a:bodyPr wrap="square" rtlCol="0">
            <a:spAutoFit/>
          </a:bodyPr>
          <a:lstStyle/>
          <a:p>
            <a:r>
              <a:rPr lang="zh-CN" altLang="en-US" sz="2000" b="1" dirty="0" smtClean="0">
                <a:solidFill>
                  <a:srgbClr val="000000"/>
                </a:solidFill>
                <a:effectLst/>
                <a:latin typeface="微软雅黑" panose="020B0503020204020204" pitchFamily="34" charset="-122"/>
                <a:ea typeface="微软雅黑" panose="020B0503020204020204" pitchFamily="34" charset="-122"/>
              </a:rPr>
              <a:t>经</a:t>
            </a:r>
            <a:r>
              <a:rPr lang="zh-CN" altLang="en-US" sz="2000" b="1" dirty="0">
                <a:solidFill>
                  <a:srgbClr val="000000"/>
                </a:solidFill>
                <a:effectLst/>
                <a:latin typeface="微软雅黑" panose="020B0503020204020204" pitchFamily="34" charset="-122"/>
                <a:ea typeface="微软雅黑" panose="020B0503020204020204" pitchFamily="34" charset="-122"/>
              </a:rPr>
              <a:t>学校党委组织部安排的挂职</a:t>
            </a:r>
            <a:r>
              <a:rPr lang="zh-CN" altLang="en-US" sz="2000" b="1" dirty="0" smtClean="0">
                <a:solidFill>
                  <a:srgbClr val="000000"/>
                </a:solidFill>
                <a:effectLst/>
                <a:latin typeface="微软雅黑" panose="020B0503020204020204" pitchFamily="34" charset="-122"/>
                <a:ea typeface="微软雅黑" panose="020B0503020204020204" pitchFamily="34" charset="-122"/>
              </a:rPr>
              <a:t>锻炼</a:t>
            </a:r>
            <a:endParaRPr lang="en-US" altLang="zh-CN" sz="2000" b="1" dirty="0" smtClean="0">
              <a:solidFill>
                <a:srgbClr val="000000"/>
              </a:solidFill>
              <a:effectLst/>
              <a:latin typeface="微软雅黑" panose="020B0503020204020204" pitchFamily="34" charset="-122"/>
              <a:ea typeface="微软雅黑" panose="020B0503020204020204" pitchFamily="34" charset="-122"/>
            </a:endParaRPr>
          </a:p>
          <a:p>
            <a:r>
              <a:rPr lang="zh-CN" altLang="en-US" sz="2000" b="1" dirty="0" smtClean="0">
                <a:solidFill>
                  <a:srgbClr val="000000"/>
                </a:solidFill>
                <a:effectLst/>
                <a:latin typeface="微软雅黑" panose="020B0503020204020204" pitchFamily="34" charset="-122"/>
                <a:ea typeface="微软雅黑" panose="020B0503020204020204" pitchFamily="34" charset="-122"/>
              </a:rPr>
              <a:t>包括</a:t>
            </a:r>
            <a:r>
              <a:rPr lang="zh-CN" altLang="en-US" sz="2000" b="1" dirty="0">
                <a:solidFill>
                  <a:srgbClr val="000000"/>
                </a:solidFill>
                <a:effectLst/>
                <a:latin typeface="微软雅黑" panose="020B0503020204020204" pitchFamily="34" charset="-122"/>
                <a:ea typeface="微软雅黑" panose="020B0503020204020204" pitchFamily="34" charset="-122"/>
              </a:rPr>
              <a:t>对口支援、驻村任职、驻村蹲点、科技</a:t>
            </a:r>
            <a:r>
              <a:rPr lang="zh-CN" altLang="en-US" sz="2000" b="1" dirty="0" smtClean="0">
                <a:solidFill>
                  <a:srgbClr val="000000"/>
                </a:solidFill>
                <a:effectLst/>
                <a:latin typeface="微软雅黑" panose="020B0503020204020204" pitchFamily="34" charset="-122"/>
                <a:ea typeface="微软雅黑" panose="020B0503020204020204" pitchFamily="34" charset="-122"/>
              </a:rPr>
              <a:t>服务等</a:t>
            </a:r>
            <a:endParaRPr lang="en-US" altLang="zh-CN" sz="2000" b="1" dirty="0">
              <a:solidFill>
                <a:srgbClr val="000000"/>
              </a:solidFill>
              <a:effectLst/>
              <a:latin typeface="微软雅黑" panose="020B0503020204020204" pitchFamily="34" charset="-122"/>
              <a:ea typeface="微软雅黑" panose="020B0503020204020204" pitchFamily="34" charset="-122"/>
            </a:endParaRPr>
          </a:p>
        </p:txBody>
      </p:sp>
      <p:sp>
        <p:nvSpPr>
          <p:cNvPr id="10" name="文本框 10"/>
          <p:cNvSpPr txBox="1"/>
          <p:nvPr/>
        </p:nvSpPr>
        <p:spPr>
          <a:xfrm>
            <a:off x="2150548" y="3551750"/>
            <a:ext cx="5287743" cy="204011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marL="457200" indent="-457200" algn="l">
              <a:lnSpc>
                <a:spcPct val="200000"/>
              </a:lnSpc>
              <a:buFont typeface="Wingdings" panose="05000000000000000000" pitchFamily="2" charset="2"/>
              <a:buChar char="u"/>
            </a:pPr>
            <a:r>
              <a:rPr lang="zh-CN" altLang="en-US" sz="2400" b="1" dirty="0">
                <a:solidFill>
                  <a:srgbClr val="000000"/>
                </a:solidFill>
              </a:rPr>
              <a:t>严格执行组织部门有关规定。</a:t>
            </a:r>
            <a:endParaRPr lang="zh-CN" altLang="en-US" sz="2400" b="1" dirty="0">
              <a:solidFill>
                <a:srgbClr val="000000"/>
              </a:solidFill>
            </a:endParaRPr>
          </a:p>
          <a:p>
            <a:pPr marL="457200" indent="-457200" algn="l">
              <a:lnSpc>
                <a:spcPct val="200000"/>
              </a:lnSpc>
              <a:buFont typeface="Wingdings" panose="05000000000000000000" pitchFamily="2" charset="2"/>
              <a:buChar char="u"/>
            </a:pPr>
            <a:r>
              <a:rPr lang="zh-CN" altLang="en-US" sz="2400" b="1" dirty="0">
                <a:solidFill>
                  <a:srgbClr val="000000"/>
                </a:solidFill>
                <a:sym typeface="+mn-ea"/>
              </a:rPr>
              <a:t>不执行省直机关差旅费管理办法。</a:t>
            </a:r>
            <a:endParaRPr lang="zh-CN" altLang="en-US" sz="2400" b="1" dirty="0">
              <a:solidFill>
                <a:srgbClr val="000000"/>
              </a:solidFill>
              <a:sym typeface="+mn-ea"/>
            </a:endParaRPr>
          </a:p>
          <a:p>
            <a:pPr marL="457200" indent="-457200" algn="l">
              <a:lnSpc>
                <a:spcPct val="200000"/>
              </a:lnSpc>
              <a:buFont typeface="Wingdings" panose="05000000000000000000" charset="0"/>
              <a:buChar char=""/>
            </a:pPr>
            <a:endParaRPr lang="zh-CN" altLang="en-US" b="1" dirty="0">
              <a:solidFill>
                <a:srgbClr val="000000"/>
              </a:solidFill>
              <a:sym typeface="+mn-ea"/>
            </a:endParaRPr>
          </a:p>
        </p:txBody>
      </p:sp>
      <p:sp>
        <p:nvSpPr>
          <p:cNvPr id="6" name="矩形 5"/>
          <p:cNvSpPr/>
          <p:nvPr/>
        </p:nvSpPr>
        <p:spPr>
          <a:xfrm>
            <a:off x="864353" y="1261628"/>
            <a:ext cx="6415677" cy="646331"/>
          </a:xfrm>
          <a:prstGeom prst="rect">
            <a:avLst/>
          </a:prstGeom>
          <a:noFill/>
        </p:spPr>
        <p:txBody>
          <a:bodyPr wrap="square" lIns="91440" tIns="45720" rIns="91440" bIns="45720">
            <a:spAutoFit/>
          </a:bodyPr>
          <a:lstStyle/>
          <a:p>
            <a:pPr algn="ct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（三）新增事项：挂职锻炼</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a:solidFill>
                  <a:srgbClr val="000000"/>
                </a:solidFill>
              </a:rPr>
              <a:t>四</a:t>
            </a:r>
            <a:r>
              <a:rPr lang="zh-CN" altLang="en-US" sz="3600" b="1" dirty="0" smtClean="0">
                <a:solidFill>
                  <a:srgbClr val="000000"/>
                </a:solidFill>
              </a:rPr>
              <a:t>、监督问责</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8" name="TextBox 7"/>
          <p:cNvSpPr txBox="1"/>
          <p:nvPr/>
        </p:nvSpPr>
        <p:spPr>
          <a:xfrm>
            <a:off x="2035418" y="1375996"/>
            <a:ext cx="8954965" cy="646331"/>
          </a:xfrm>
          <a:prstGeom prst="rect">
            <a:avLst/>
          </a:prstGeom>
          <a:noFill/>
        </p:spPr>
        <p:txBody>
          <a:bodyPr wrap="square" rtlCol="0">
            <a:spAutoFit/>
          </a:bodyPr>
          <a:lstStyle/>
          <a:p>
            <a:r>
              <a:rPr lang="zh-CN" altLang="zh-CN" dirty="0">
                <a:solidFill>
                  <a:srgbClr val="000000"/>
                </a:solidFill>
                <a:effectLst/>
                <a:latin typeface="微软雅黑" panose="020B0503020204020204" pitchFamily="34" charset="-122"/>
                <a:ea typeface="微软雅黑" panose="020B0503020204020204" pitchFamily="34" charset="-122"/>
              </a:rPr>
              <a:t>出差人是差旅费的直接负责人，对差旅费支出和原始凭证的真实性、合法性、合规性承担直接责任。出差人应了解并遵守有关财经法律法规和本办法规定，据实报销差旅费。</a:t>
            </a:r>
            <a:endParaRPr lang="zh-CN" altLang="zh-CN" dirty="0">
              <a:solidFill>
                <a:srgbClr val="000000"/>
              </a:solidFill>
              <a:effectLst/>
              <a:latin typeface="微软雅黑" panose="020B0503020204020204" pitchFamily="34" charset="-122"/>
              <a:ea typeface="微软雅黑" panose="020B0503020204020204" pitchFamily="34" charset="-122"/>
            </a:endParaRPr>
          </a:p>
        </p:txBody>
      </p:sp>
      <p:sp>
        <p:nvSpPr>
          <p:cNvPr id="10" name="文本框 10"/>
          <p:cNvSpPr txBox="1"/>
          <p:nvPr/>
        </p:nvSpPr>
        <p:spPr>
          <a:xfrm>
            <a:off x="675005" y="2092960"/>
            <a:ext cx="11071225" cy="4154170"/>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algn="l">
              <a:lnSpc>
                <a:spcPct val="150000"/>
              </a:lnSpc>
            </a:pPr>
            <a:r>
              <a:rPr lang="zh-CN" altLang="en-US" sz="3200" b="1" dirty="0" smtClean="0">
                <a:effectLst>
                  <a:outerShdw blurRad="38100" dist="38100" dir="2700000" algn="tl">
                    <a:srgbClr val="000000">
                      <a:alpha val="43137"/>
                    </a:srgbClr>
                  </a:outerShdw>
                </a:effectLst>
              </a:rPr>
              <a:t>   </a:t>
            </a:r>
            <a:r>
              <a:rPr lang="zh-CN" altLang="en-US" sz="2800" b="1" dirty="0" smtClean="0">
                <a:solidFill>
                  <a:srgbClr val="000000"/>
                </a:solidFill>
                <a:effectLst>
                  <a:outerShdw blurRad="38100" dist="38100" dir="2700000" algn="tl">
                    <a:srgbClr val="000000">
                      <a:alpha val="43137"/>
                    </a:srgbClr>
                  </a:outerShdw>
                </a:effectLst>
              </a:rPr>
              <a:t>注意</a:t>
            </a:r>
            <a:r>
              <a:rPr lang="zh-CN" altLang="en-US" sz="2800" b="1" dirty="0">
                <a:solidFill>
                  <a:srgbClr val="000000"/>
                </a:solidFill>
                <a:effectLst>
                  <a:outerShdw blurRad="38100" dist="38100" dir="2700000" algn="tl">
                    <a:srgbClr val="000000">
                      <a:alpha val="43137"/>
                    </a:srgbClr>
                  </a:outerShdw>
                </a:effectLst>
              </a:rPr>
              <a:t>事项</a:t>
            </a:r>
            <a:r>
              <a:rPr lang="zh-CN" altLang="en-US" sz="2800" b="1" dirty="0" smtClean="0">
                <a:solidFill>
                  <a:srgbClr val="000000"/>
                </a:solidFill>
                <a:effectLst>
                  <a:outerShdw blurRad="38100" dist="38100" dir="2700000" algn="tl">
                    <a:srgbClr val="000000">
                      <a:alpha val="43137"/>
                    </a:srgbClr>
                  </a:outerShdw>
                </a:effectLst>
              </a:rPr>
              <a:t>：</a:t>
            </a:r>
            <a:r>
              <a:rPr lang="en-US" altLang="zh-CN" b="1" dirty="0">
                <a:solidFill>
                  <a:srgbClr val="000000"/>
                </a:solidFill>
              </a:rPr>
              <a:t>1</a:t>
            </a:r>
            <a:r>
              <a:rPr lang="en-US" altLang="zh-CN" b="1" dirty="0" smtClean="0">
                <a:solidFill>
                  <a:srgbClr val="000000"/>
                </a:solidFill>
              </a:rPr>
              <a:t>.</a:t>
            </a:r>
            <a:r>
              <a:rPr lang="zh-CN" altLang="en-US" b="1" dirty="0" smtClean="0">
                <a:solidFill>
                  <a:srgbClr val="000000"/>
                </a:solidFill>
              </a:rPr>
              <a:t>严控出差</a:t>
            </a:r>
            <a:r>
              <a:rPr lang="zh-CN" altLang="en-US" b="1" dirty="0">
                <a:solidFill>
                  <a:srgbClr val="000000"/>
                </a:solidFill>
              </a:rPr>
              <a:t>人数和天数</a:t>
            </a:r>
            <a:r>
              <a:rPr lang="zh-CN" altLang="en-US" b="1" dirty="0" smtClean="0">
                <a:solidFill>
                  <a:srgbClr val="000000"/>
                </a:solidFill>
              </a:rPr>
              <a:t>；</a:t>
            </a:r>
            <a:endParaRPr lang="en-US" altLang="zh-CN" b="1" dirty="0">
              <a:solidFill>
                <a:srgbClr val="000000"/>
              </a:solidFill>
            </a:endParaRPr>
          </a:p>
          <a:p>
            <a:pPr algn="l">
              <a:lnSpc>
                <a:spcPct val="150000"/>
              </a:lnSpc>
            </a:pPr>
            <a:r>
              <a:rPr lang="en-US" altLang="zh-CN" b="1" dirty="0" smtClean="0">
                <a:solidFill>
                  <a:srgbClr val="000000"/>
                </a:solidFill>
              </a:rPr>
              <a:t>                             2.</a:t>
            </a:r>
            <a:r>
              <a:rPr lang="zh-CN" altLang="en-US" b="1" dirty="0" smtClean="0">
                <a:solidFill>
                  <a:srgbClr val="000000"/>
                </a:solidFill>
              </a:rPr>
              <a:t>严格</a:t>
            </a:r>
            <a:r>
              <a:rPr lang="zh-CN" altLang="en-US" b="1" dirty="0">
                <a:solidFill>
                  <a:srgbClr val="000000"/>
                </a:solidFill>
              </a:rPr>
              <a:t>差旅费预算管理，控制差旅费支出规模</a:t>
            </a:r>
            <a:r>
              <a:rPr lang="zh-CN" altLang="en-US" b="1" dirty="0" smtClean="0">
                <a:solidFill>
                  <a:srgbClr val="000000"/>
                </a:solidFill>
              </a:rPr>
              <a:t>；</a:t>
            </a:r>
            <a:endParaRPr lang="en-US" altLang="zh-CN" b="1" dirty="0">
              <a:solidFill>
                <a:srgbClr val="000000"/>
              </a:solidFill>
            </a:endParaRPr>
          </a:p>
          <a:p>
            <a:pPr algn="l">
              <a:lnSpc>
                <a:spcPct val="150000"/>
              </a:lnSpc>
            </a:pPr>
            <a:r>
              <a:rPr lang="en-US" altLang="zh-CN" b="1" dirty="0" smtClean="0">
                <a:solidFill>
                  <a:srgbClr val="000000"/>
                </a:solidFill>
              </a:rPr>
              <a:t>                             3.</a:t>
            </a:r>
            <a:r>
              <a:rPr lang="zh-CN" altLang="en-US" b="1" dirty="0" smtClean="0">
                <a:solidFill>
                  <a:srgbClr val="000000"/>
                </a:solidFill>
              </a:rPr>
              <a:t>严禁</a:t>
            </a:r>
            <a:r>
              <a:rPr lang="zh-CN" altLang="en-US" b="1" dirty="0">
                <a:solidFill>
                  <a:srgbClr val="000000"/>
                </a:solidFill>
              </a:rPr>
              <a:t>无实质内容、无明确公务目的的差旅</a:t>
            </a:r>
            <a:r>
              <a:rPr lang="zh-CN" altLang="en-US" b="1" dirty="0" smtClean="0">
                <a:solidFill>
                  <a:srgbClr val="000000"/>
                </a:solidFill>
              </a:rPr>
              <a:t>活动；</a:t>
            </a:r>
            <a:endParaRPr lang="en-US" altLang="zh-CN" b="1" dirty="0">
              <a:solidFill>
                <a:srgbClr val="000000"/>
              </a:solidFill>
            </a:endParaRPr>
          </a:p>
          <a:p>
            <a:pPr algn="l">
              <a:lnSpc>
                <a:spcPct val="150000"/>
              </a:lnSpc>
            </a:pPr>
            <a:r>
              <a:rPr lang="en-US" altLang="zh-CN" b="1" dirty="0" smtClean="0">
                <a:solidFill>
                  <a:srgbClr val="000000"/>
                </a:solidFill>
              </a:rPr>
              <a:t>                             4.</a:t>
            </a:r>
            <a:r>
              <a:rPr lang="zh-CN" altLang="en-US" b="1" dirty="0" smtClean="0">
                <a:solidFill>
                  <a:srgbClr val="000000"/>
                </a:solidFill>
              </a:rPr>
              <a:t>严禁</a:t>
            </a:r>
            <a:r>
              <a:rPr lang="zh-CN" altLang="en-US" b="1" dirty="0">
                <a:solidFill>
                  <a:srgbClr val="000000"/>
                </a:solidFill>
              </a:rPr>
              <a:t>以任何名义和方式变相</a:t>
            </a:r>
            <a:r>
              <a:rPr lang="zh-CN" altLang="en-US" b="1" dirty="0" smtClean="0">
                <a:solidFill>
                  <a:srgbClr val="000000"/>
                </a:solidFill>
              </a:rPr>
              <a:t>旅游；</a:t>
            </a:r>
            <a:endParaRPr lang="en-US" altLang="zh-CN" b="1" dirty="0">
              <a:solidFill>
                <a:srgbClr val="000000"/>
              </a:solidFill>
            </a:endParaRPr>
          </a:p>
          <a:p>
            <a:pPr algn="l">
              <a:lnSpc>
                <a:spcPct val="150000"/>
              </a:lnSpc>
            </a:pPr>
            <a:r>
              <a:rPr lang="en-US" altLang="zh-CN" b="1" dirty="0" smtClean="0">
                <a:solidFill>
                  <a:srgbClr val="000000"/>
                </a:solidFill>
              </a:rPr>
              <a:t>                             5.</a:t>
            </a:r>
            <a:r>
              <a:rPr lang="zh-CN" altLang="en-US" b="1" dirty="0" smtClean="0">
                <a:solidFill>
                  <a:srgbClr val="000000"/>
                </a:solidFill>
              </a:rPr>
              <a:t>严禁</a:t>
            </a:r>
            <a:r>
              <a:rPr lang="zh-CN" altLang="en-US" b="1" dirty="0">
                <a:solidFill>
                  <a:srgbClr val="000000"/>
                </a:solidFill>
              </a:rPr>
              <a:t>异地学校间无实质内容的学习交流和考察调研</a:t>
            </a:r>
            <a:r>
              <a:rPr lang="zh-CN" altLang="en-US" b="1" dirty="0" smtClean="0">
                <a:solidFill>
                  <a:srgbClr val="000000"/>
                </a:solidFill>
              </a:rPr>
              <a:t>。</a:t>
            </a:r>
            <a:endParaRPr lang="en-US" altLang="zh-CN" b="1" dirty="0" smtClean="0">
              <a:solidFill>
                <a:srgbClr val="000000"/>
              </a:solidFill>
            </a:endParaRPr>
          </a:p>
          <a:p>
            <a:pPr algn="l">
              <a:lnSpc>
                <a:spcPct val="150000"/>
              </a:lnSpc>
            </a:pPr>
            <a:r>
              <a:rPr lang="en-US" altLang="zh-CN" b="1" dirty="0" smtClean="0">
                <a:solidFill>
                  <a:srgbClr val="000000"/>
                </a:solidFill>
              </a:rPr>
              <a:t>                             6.</a:t>
            </a:r>
            <a:r>
              <a:rPr lang="zh-CN" altLang="zh-CN" b="1" dirty="0">
                <a:solidFill>
                  <a:srgbClr val="000000"/>
                </a:solidFill>
              </a:rPr>
              <a:t>不得向接待单位提出正常公务活动以外的要求，</a:t>
            </a:r>
            <a:endParaRPr lang="en-US" altLang="zh-CN" b="1" dirty="0">
              <a:solidFill>
                <a:srgbClr val="000000"/>
              </a:solidFill>
            </a:endParaRPr>
          </a:p>
          <a:p>
            <a:pPr algn="l">
              <a:lnSpc>
                <a:spcPct val="150000"/>
              </a:lnSpc>
            </a:pPr>
            <a:r>
              <a:rPr lang="en-US" altLang="zh-CN" b="1" dirty="0">
                <a:solidFill>
                  <a:srgbClr val="000000"/>
                </a:solidFill>
              </a:rPr>
              <a:t>                            </a:t>
            </a:r>
            <a:r>
              <a:rPr lang="en-US" altLang="zh-CN" b="1" dirty="0" smtClean="0">
                <a:solidFill>
                  <a:srgbClr val="000000"/>
                </a:solidFill>
              </a:rPr>
              <a:t> 7</a:t>
            </a:r>
            <a:r>
              <a:rPr lang="en-US" altLang="zh-CN" b="1" dirty="0">
                <a:solidFill>
                  <a:srgbClr val="000000"/>
                </a:solidFill>
              </a:rPr>
              <a:t>.</a:t>
            </a:r>
            <a:r>
              <a:rPr lang="zh-CN" altLang="zh-CN" b="1" dirty="0">
                <a:solidFill>
                  <a:srgbClr val="000000"/>
                </a:solidFill>
              </a:rPr>
              <a:t>不得在出差期间接受违反规定用公款支付的宴请、游览和非工作需要的参观</a:t>
            </a:r>
            <a:endParaRPr lang="en-US" altLang="zh-CN" b="1" dirty="0">
              <a:solidFill>
                <a:srgbClr val="000000"/>
              </a:solidFill>
            </a:endParaRPr>
          </a:p>
          <a:p>
            <a:pPr algn="l">
              <a:lnSpc>
                <a:spcPct val="150000"/>
              </a:lnSpc>
            </a:pPr>
            <a:r>
              <a:rPr lang="en-US" altLang="zh-CN" b="1" dirty="0">
                <a:solidFill>
                  <a:srgbClr val="000000"/>
                </a:solidFill>
              </a:rPr>
              <a:t>                          </a:t>
            </a:r>
            <a:r>
              <a:rPr lang="en-US" altLang="zh-CN" b="1" dirty="0" smtClean="0">
                <a:solidFill>
                  <a:srgbClr val="000000"/>
                </a:solidFill>
              </a:rPr>
              <a:t>   8</a:t>
            </a:r>
            <a:r>
              <a:rPr lang="en-US" altLang="zh-CN" b="1" dirty="0">
                <a:solidFill>
                  <a:srgbClr val="000000"/>
                </a:solidFill>
              </a:rPr>
              <a:t>.</a:t>
            </a:r>
            <a:r>
              <a:rPr lang="zh-CN" altLang="en-US" b="1" dirty="0">
                <a:solidFill>
                  <a:srgbClr val="000000"/>
                </a:solidFill>
              </a:rPr>
              <a:t>不</a:t>
            </a:r>
            <a:r>
              <a:rPr lang="zh-CN" altLang="zh-CN" b="1" dirty="0">
                <a:solidFill>
                  <a:srgbClr val="000000"/>
                </a:solidFill>
              </a:rPr>
              <a:t>得接受礼品、礼金和土特产品等。</a:t>
            </a:r>
            <a:endParaRPr lang="en-US" altLang="zh-CN" b="1" dirty="0">
              <a:solidFill>
                <a:srgbClr val="000000"/>
              </a:solidFill>
            </a:endParaRPr>
          </a:p>
          <a:p>
            <a:pPr algn="l">
              <a:lnSpc>
                <a:spcPct val="150000"/>
              </a:lnSpc>
            </a:pPr>
            <a:endParaRPr lang="zh-CN" alt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a:solidFill>
                  <a:srgbClr val="000000"/>
                </a:solidFill>
              </a:rPr>
              <a:t>四</a:t>
            </a:r>
            <a:r>
              <a:rPr lang="zh-CN" altLang="en-US" sz="3600" b="1" dirty="0" smtClean="0">
                <a:solidFill>
                  <a:srgbClr val="000000"/>
                </a:solidFill>
              </a:rPr>
              <a:t>、监督问责</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8" name="TextBox 7"/>
          <p:cNvSpPr txBox="1"/>
          <p:nvPr/>
        </p:nvSpPr>
        <p:spPr>
          <a:xfrm>
            <a:off x="1485900" y="1475105"/>
            <a:ext cx="8482330" cy="645160"/>
          </a:xfrm>
          <a:prstGeom prst="rect">
            <a:avLst/>
          </a:prstGeom>
          <a:noFill/>
        </p:spPr>
        <p:txBody>
          <a:bodyPr wrap="square" rtlCol="0">
            <a:spAutoFit/>
          </a:bodyPr>
          <a:lstStyle/>
          <a:p>
            <a:pPr algn="ctr"/>
            <a:r>
              <a:rPr lang="zh-CN" altLang="en-US" dirty="0" smtClean="0">
                <a:solidFill>
                  <a:srgbClr val="000000"/>
                </a:solidFill>
                <a:effectLst/>
                <a:latin typeface="微软雅黑" panose="020B0503020204020204" pitchFamily="34" charset="-122"/>
                <a:ea typeface="微软雅黑" panose="020B0503020204020204" pitchFamily="34" charset="-122"/>
              </a:rPr>
              <a:t>违反</a:t>
            </a:r>
            <a:r>
              <a:rPr lang="zh-CN" altLang="en-US" dirty="0">
                <a:solidFill>
                  <a:srgbClr val="000000"/>
                </a:solidFill>
                <a:effectLst/>
                <a:latin typeface="微软雅黑" panose="020B0503020204020204" pitchFamily="34" charset="-122"/>
                <a:ea typeface="微软雅黑" panose="020B0503020204020204" pitchFamily="34" charset="-122"/>
              </a:rPr>
              <a:t>本办法，有下列行为之一的</a:t>
            </a:r>
            <a:r>
              <a:rPr lang="zh-CN" altLang="en-US" dirty="0" smtClean="0">
                <a:solidFill>
                  <a:srgbClr val="000000"/>
                </a:solidFill>
                <a:effectLst/>
                <a:latin typeface="微软雅黑" panose="020B0503020204020204" pitchFamily="34" charset="-122"/>
                <a:ea typeface="微软雅黑" panose="020B0503020204020204" pitchFamily="34" charset="-122"/>
              </a:rPr>
              <a:t>，依法</a:t>
            </a:r>
            <a:r>
              <a:rPr lang="zh-CN" altLang="en-US" dirty="0">
                <a:solidFill>
                  <a:srgbClr val="000000"/>
                </a:solidFill>
                <a:effectLst/>
                <a:latin typeface="微软雅黑" panose="020B0503020204020204" pitchFamily="34" charset="-122"/>
                <a:ea typeface="微软雅黑" panose="020B0503020204020204" pitchFamily="34" charset="-122"/>
              </a:rPr>
              <a:t>依规追究相关单位和人员的责任：</a:t>
            </a:r>
            <a:endParaRPr lang="zh-CN" altLang="en-US" dirty="0">
              <a:solidFill>
                <a:srgbClr val="000000"/>
              </a:solidFill>
              <a:effectLst/>
              <a:latin typeface="微软雅黑" panose="020B0503020204020204" pitchFamily="34" charset="-122"/>
              <a:ea typeface="微软雅黑" panose="020B0503020204020204" pitchFamily="34" charset="-122"/>
            </a:endParaRPr>
          </a:p>
          <a:p>
            <a:pPr algn="ctr"/>
            <a:endParaRPr lang="en-US" altLang="zh-CN" dirty="0">
              <a:effectLst/>
              <a:latin typeface="微软雅黑" panose="020B0503020204020204" pitchFamily="34" charset="-122"/>
              <a:ea typeface="微软雅黑" panose="020B0503020204020204" pitchFamily="34" charset="-122"/>
            </a:endParaRPr>
          </a:p>
        </p:txBody>
      </p:sp>
      <p:sp>
        <p:nvSpPr>
          <p:cNvPr id="10" name="文本框 10"/>
          <p:cNvSpPr txBox="1"/>
          <p:nvPr/>
        </p:nvSpPr>
        <p:spPr>
          <a:xfrm>
            <a:off x="1997907" y="2119991"/>
            <a:ext cx="6261340" cy="2168525"/>
          </a:xfrm>
          <a:prstGeom prst="rect">
            <a:avLst/>
          </a:prstGeom>
          <a:noFill/>
        </p:spPr>
        <p:txBody>
          <a:bodyPr wrap="square" rtlCol="0">
            <a:spAutoFit/>
          </a:bodyPr>
          <a:lstStyle>
            <a:defPPr>
              <a:defRPr lang="zh-CN"/>
            </a:defPPr>
            <a:lvl1pPr>
              <a:defRPr>
                <a:latin typeface="微软雅黑" panose="020B0503020204020204" pitchFamily="34" charset="-122"/>
                <a:ea typeface="微软雅黑" panose="020B0503020204020204" pitchFamily="34" charset="-122"/>
              </a:defRPr>
            </a:lvl1pPr>
          </a:lstStyle>
          <a:p>
            <a:pPr>
              <a:lnSpc>
                <a:spcPct val="150000"/>
              </a:lnSpc>
            </a:pPr>
            <a:r>
              <a:rPr lang="zh-CN" altLang="zh-CN" b="1" dirty="0" smtClean="0">
                <a:solidFill>
                  <a:srgbClr val="000000"/>
                </a:solidFill>
              </a:rPr>
              <a:t>（</a:t>
            </a:r>
            <a:r>
              <a:rPr lang="zh-CN" altLang="zh-CN" b="1" dirty="0">
                <a:solidFill>
                  <a:srgbClr val="000000"/>
                </a:solidFill>
              </a:rPr>
              <a:t>一）弄虚作假、虚报冒领差旅费的；</a:t>
            </a:r>
            <a:endParaRPr lang="zh-CN" altLang="zh-CN" b="1" dirty="0">
              <a:solidFill>
                <a:srgbClr val="000000"/>
              </a:solidFill>
            </a:endParaRPr>
          </a:p>
          <a:p>
            <a:pPr>
              <a:lnSpc>
                <a:spcPct val="150000"/>
              </a:lnSpc>
            </a:pPr>
            <a:r>
              <a:rPr lang="zh-CN" altLang="zh-CN" b="1" dirty="0" smtClean="0">
                <a:solidFill>
                  <a:srgbClr val="000000"/>
                </a:solidFill>
              </a:rPr>
              <a:t>（</a:t>
            </a:r>
            <a:r>
              <a:rPr lang="zh-CN" altLang="zh-CN" b="1" dirty="0">
                <a:solidFill>
                  <a:srgbClr val="000000"/>
                </a:solidFill>
              </a:rPr>
              <a:t>二）擅自扩大差旅费开支范围、提高开支标准的</a:t>
            </a:r>
            <a:r>
              <a:rPr lang="zh-CN" altLang="zh-CN" b="1" dirty="0" smtClean="0">
                <a:solidFill>
                  <a:srgbClr val="000000"/>
                </a:solidFill>
              </a:rPr>
              <a:t>；</a:t>
            </a:r>
            <a:endParaRPr lang="en-US" altLang="zh-CN" b="1" dirty="0">
              <a:solidFill>
                <a:srgbClr val="000000"/>
              </a:solidFill>
            </a:endParaRPr>
          </a:p>
          <a:p>
            <a:pPr>
              <a:lnSpc>
                <a:spcPct val="150000"/>
              </a:lnSpc>
            </a:pPr>
            <a:r>
              <a:rPr lang="zh-CN" altLang="zh-CN" b="1" dirty="0" smtClean="0">
                <a:solidFill>
                  <a:srgbClr val="000000"/>
                </a:solidFill>
              </a:rPr>
              <a:t>（</a:t>
            </a:r>
            <a:r>
              <a:rPr lang="zh-CN" altLang="zh-CN" b="1" dirty="0">
                <a:solidFill>
                  <a:srgbClr val="000000"/>
                </a:solidFill>
              </a:rPr>
              <a:t>三）不按规定报销差旅费的</a:t>
            </a:r>
            <a:r>
              <a:rPr lang="zh-CN" altLang="zh-CN" b="1" dirty="0" smtClean="0">
                <a:solidFill>
                  <a:srgbClr val="000000"/>
                </a:solidFill>
              </a:rPr>
              <a:t>；</a:t>
            </a:r>
            <a:endParaRPr lang="en-US" altLang="zh-CN" b="1" dirty="0" smtClean="0">
              <a:solidFill>
                <a:srgbClr val="000000"/>
              </a:solidFill>
            </a:endParaRPr>
          </a:p>
          <a:p>
            <a:pPr>
              <a:lnSpc>
                <a:spcPct val="150000"/>
              </a:lnSpc>
            </a:pPr>
            <a:r>
              <a:rPr lang="zh-CN" altLang="zh-CN" b="1" dirty="0" smtClean="0">
                <a:solidFill>
                  <a:srgbClr val="000000"/>
                </a:solidFill>
              </a:rPr>
              <a:t>（</a:t>
            </a:r>
            <a:r>
              <a:rPr lang="zh-CN" altLang="zh-CN" b="1" dirty="0">
                <a:solidFill>
                  <a:srgbClr val="000000"/>
                </a:solidFill>
              </a:rPr>
              <a:t>四）转嫁差旅费的；</a:t>
            </a:r>
            <a:endParaRPr lang="zh-CN" altLang="zh-CN" b="1" dirty="0">
              <a:solidFill>
                <a:srgbClr val="000000"/>
              </a:solidFill>
            </a:endParaRPr>
          </a:p>
          <a:p>
            <a:pPr>
              <a:lnSpc>
                <a:spcPct val="150000"/>
              </a:lnSpc>
            </a:pPr>
            <a:r>
              <a:rPr lang="zh-CN" altLang="zh-CN" b="1" dirty="0">
                <a:solidFill>
                  <a:srgbClr val="000000"/>
                </a:solidFill>
              </a:rPr>
              <a:t>（五）其他违反本办法行为的</a:t>
            </a:r>
            <a:r>
              <a:rPr lang="zh-CN" altLang="zh-CN" b="1" dirty="0" smtClean="0">
                <a:solidFill>
                  <a:srgbClr val="000000"/>
                </a:solidFill>
              </a:rPr>
              <a:t>。</a:t>
            </a:r>
            <a:endParaRPr lang="zh-CN" altLang="zh-CN" b="1"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1" cstate="screen">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pic>
        <p:nvPicPr>
          <p:cNvPr id="12" name="图片 11" descr="图片包含 建筑物&#10;&#10;已生成高可信度的说明"/>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descr="图片包含 烟火, 户外艺术系列&#10;&#10;已生成极高可信度的说明"/>
          <p:cNvPicPr>
            <a:picLocks noChangeAspect="1"/>
          </p:cNvPicPr>
          <p:nvPr/>
        </p:nvPicPr>
        <p:blipFill rotWithShape="1">
          <a:blip r:embed="rId3" cstate="screen">
            <a:extLst>
              <a:ext uri="{28A0092B-C50C-407E-A947-70E740481C1C}">
                <a14:useLocalDpi xmlns:a14="http://schemas.microsoft.com/office/drawing/2010/main" val="0"/>
              </a:ext>
            </a:extLst>
          </a:blip>
          <a:srcRect/>
          <a:stretch>
            <a:fillRect/>
          </a:stretch>
        </p:blipFill>
        <p:spPr>
          <a:xfrm>
            <a:off x="149380" y="306921"/>
            <a:ext cx="11893240" cy="6005911"/>
          </a:xfrm>
          <a:prstGeom prst="rect">
            <a:avLst/>
          </a:prstGeom>
        </p:spPr>
      </p:pic>
      <p:sp>
        <p:nvSpPr>
          <p:cNvPr id="2" name="五边形 1"/>
          <p:cNvSpPr/>
          <p:nvPr>
            <p:custDataLst>
              <p:tags r:id="rId4"/>
            </p:custDataLst>
          </p:nvPr>
        </p:nvSpPr>
        <p:spPr>
          <a:xfrm>
            <a:off x="2554288" y="778618"/>
            <a:ext cx="4546600" cy="641350"/>
          </a:xfrm>
          <a:custGeom>
            <a:avLst/>
            <a:gdLst/>
            <a:ahLst/>
            <a:cxnLst/>
            <a:rect l="l" t="t" r="r" b="b"/>
            <a:pathLst>
              <a:path w="6408712" h="1143744">
                <a:moveTo>
                  <a:pt x="403479" y="0"/>
                </a:moveTo>
                <a:lnTo>
                  <a:pt x="2808312" y="0"/>
                </a:lnTo>
                <a:lnTo>
                  <a:pt x="3600400" y="0"/>
                </a:lnTo>
                <a:lnTo>
                  <a:pt x="6005233" y="0"/>
                </a:lnTo>
                <a:lnTo>
                  <a:pt x="6408712" y="571872"/>
                </a:lnTo>
                <a:lnTo>
                  <a:pt x="6005233" y="1143744"/>
                </a:lnTo>
                <a:lnTo>
                  <a:pt x="3600400" y="1143744"/>
                </a:lnTo>
                <a:lnTo>
                  <a:pt x="2808312" y="1143744"/>
                </a:lnTo>
                <a:lnTo>
                  <a:pt x="403479" y="1143744"/>
                </a:lnTo>
                <a:lnTo>
                  <a:pt x="0" y="571872"/>
                </a:lnTo>
                <a:close/>
              </a:path>
            </a:pathLst>
          </a:custGeom>
          <a:solidFill>
            <a:srgbClr val="FFFFFF"/>
          </a:solidFill>
          <a:ln w="28575" cap="flat" cmpd="sng" algn="ctr">
            <a:solidFill>
              <a:schemeClr val="accent1"/>
            </a:solidFill>
            <a:prstDash val="solid"/>
          </a:ln>
          <a:effectLst/>
        </p:spPr>
        <p:txBody>
          <a:bodyPr lIns="468000" tIns="0" rIns="468000" bIns="0" anchor="ctr">
            <a:normAutofit/>
          </a:bodyPr>
          <a:lstStyle/>
          <a:p>
            <a:pPr>
              <a:lnSpc>
                <a:spcPct val="130000"/>
              </a:lnSpc>
              <a:defRPr/>
            </a:pPr>
            <a:r>
              <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rPr>
              <a:t>制定依据</a:t>
            </a:r>
            <a:endPar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剪去同侧角的矩形 23"/>
          <p:cNvSpPr/>
          <p:nvPr>
            <p:custDataLst>
              <p:tags r:id="rId5"/>
            </p:custDataLst>
          </p:nvPr>
        </p:nvSpPr>
        <p:spPr>
          <a:xfrm>
            <a:off x="3141663" y="306921"/>
            <a:ext cx="941387" cy="560387"/>
          </a:xfrm>
          <a:prstGeom prst="snip2SameRect">
            <a:avLst>
              <a:gd name="adj1" fmla="val 25728"/>
              <a:gd name="adj2" fmla="val 0"/>
            </a:avLst>
          </a:prstGeom>
          <a:solidFill>
            <a:schemeClr val="tx1">
              <a:lumMod val="40000"/>
              <a:lumOff val="60000"/>
            </a:schemeClr>
          </a:solidFill>
          <a:ln w="76200" cap="flat" cmpd="sng" algn="ctr">
            <a:solidFill>
              <a:srgbClr val="FFFFFF"/>
            </a:solidFill>
            <a:prstDash val="solid"/>
          </a:ln>
          <a:effectLst/>
        </p:spPr>
        <p:txBody>
          <a:bodyPr tIns="0" anchor="ctr"/>
          <a:lstStyle/>
          <a:p>
            <a:pPr algn="ctr">
              <a:defRPr/>
            </a:pPr>
            <a:r>
              <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01</a:t>
            </a:r>
            <a:endPar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4" name="五边形 1"/>
          <p:cNvSpPr/>
          <p:nvPr>
            <p:custDataLst>
              <p:tags r:id="rId6"/>
            </p:custDataLst>
          </p:nvPr>
        </p:nvSpPr>
        <p:spPr>
          <a:xfrm>
            <a:off x="2530224" y="1643476"/>
            <a:ext cx="4546600" cy="641350"/>
          </a:xfrm>
          <a:custGeom>
            <a:avLst/>
            <a:gdLst/>
            <a:ahLst/>
            <a:cxnLst/>
            <a:rect l="l" t="t" r="r" b="b"/>
            <a:pathLst>
              <a:path w="6408712" h="1143744">
                <a:moveTo>
                  <a:pt x="403479" y="0"/>
                </a:moveTo>
                <a:lnTo>
                  <a:pt x="2808312" y="0"/>
                </a:lnTo>
                <a:lnTo>
                  <a:pt x="3600400" y="0"/>
                </a:lnTo>
                <a:lnTo>
                  <a:pt x="6005233" y="0"/>
                </a:lnTo>
                <a:lnTo>
                  <a:pt x="6408712" y="571872"/>
                </a:lnTo>
                <a:lnTo>
                  <a:pt x="6005233" y="1143744"/>
                </a:lnTo>
                <a:lnTo>
                  <a:pt x="3600400" y="1143744"/>
                </a:lnTo>
                <a:lnTo>
                  <a:pt x="2808312" y="1143744"/>
                </a:lnTo>
                <a:lnTo>
                  <a:pt x="403479" y="1143744"/>
                </a:lnTo>
                <a:lnTo>
                  <a:pt x="0" y="571872"/>
                </a:lnTo>
                <a:close/>
              </a:path>
            </a:pathLst>
          </a:custGeom>
          <a:solidFill>
            <a:srgbClr val="FFFFFF"/>
          </a:solidFill>
          <a:ln w="28575" cap="flat" cmpd="sng" algn="ctr">
            <a:solidFill>
              <a:schemeClr val="accent1"/>
            </a:solidFill>
            <a:prstDash val="solid"/>
          </a:ln>
          <a:effectLst/>
        </p:spPr>
        <p:txBody>
          <a:bodyPr lIns="468000" tIns="0" rIns="468000" bIns="0" anchor="ctr">
            <a:normAutofit/>
          </a:bodyPr>
          <a:lstStyle/>
          <a:p>
            <a:pPr>
              <a:lnSpc>
                <a:spcPct val="130000"/>
              </a:lnSpc>
              <a:defRPr/>
            </a:pPr>
            <a:r>
              <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rPr>
              <a:t>定义及内容</a:t>
            </a:r>
            <a:endParaRPr lang="zh-CN" altLang="en-US" sz="2000" b="1"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剪去同侧角的矩形 26"/>
          <p:cNvSpPr/>
          <p:nvPr>
            <p:custDataLst>
              <p:tags r:id="rId7"/>
            </p:custDataLst>
          </p:nvPr>
        </p:nvSpPr>
        <p:spPr>
          <a:xfrm>
            <a:off x="5649369" y="1155274"/>
            <a:ext cx="941388" cy="561975"/>
          </a:xfrm>
          <a:prstGeom prst="snip2SameRect">
            <a:avLst>
              <a:gd name="adj1" fmla="val 23463"/>
              <a:gd name="adj2" fmla="val 0"/>
            </a:avLst>
          </a:prstGeom>
          <a:solidFill>
            <a:schemeClr val="tx1">
              <a:lumMod val="40000"/>
              <a:lumOff val="60000"/>
            </a:schemeClr>
          </a:solidFill>
          <a:ln w="76200" cap="flat" cmpd="sng" algn="ctr">
            <a:solidFill>
              <a:srgbClr val="FFFFFF"/>
            </a:solidFill>
            <a:prstDash val="solid"/>
          </a:ln>
          <a:effectLst/>
        </p:spPr>
        <p:txBody>
          <a:bodyPr tIns="0" anchor="ctr"/>
          <a:lstStyle/>
          <a:p>
            <a:pPr algn="ctr">
              <a:defRPr/>
            </a:pPr>
            <a:r>
              <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02</a:t>
            </a:r>
            <a:endPar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6" name="五边形 1"/>
          <p:cNvSpPr/>
          <p:nvPr>
            <p:custDataLst>
              <p:tags r:id="rId8"/>
            </p:custDataLst>
          </p:nvPr>
        </p:nvSpPr>
        <p:spPr>
          <a:xfrm>
            <a:off x="2542256" y="2623893"/>
            <a:ext cx="4546600" cy="641350"/>
          </a:xfrm>
          <a:custGeom>
            <a:avLst/>
            <a:gdLst/>
            <a:ahLst/>
            <a:cxnLst/>
            <a:rect l="l" t="t" r="r" b="b"/>
            <a:pathLst>
              <a:path w="6408712" h="1143744">
                <a:moveTo>
                  <a:pt x="403479" y="0"/>
                </a:moveTo>
                <a:lnTo>
                  <a:pt x="2808312" y="0"/>
                </a:lnTo>
                <a:lnTo>
                  <a:pt x="3600400" y="0"/>
                </a:lnTo>
                <a:lnTo>
                  <a:pt x="6005233" y="0"/>
                </a:lnTo>
                <a:lnTo>
                  <a:pt x="6408712" y="571872"/>
                </a:lnTo>
                <a:lnTo>
                  <a:pt x="6005233" y="1143744"/>
                </a:lnTo>
                <a:lnTo>
                  <a:pt x="3600400" y="1143744"/>
                </a:lnTo>
                <a:lnTo>
                  <a:pt x="2808312" y="1143744"/>
                </a:lnTo>
                <a:lnTo>
                  <a:pt x="403479" y="1143744"/>
                </a:lnTo>
                <a:lnTo>
                  <a:pt x="0" y="571872"/>
                </a:lnTo>
                <a:close/>
              </a:path>
            </a:pathLst>
          </a:custGeom>
          <a:solidFill>
            <a:srgbClr val="FFFFFF"/>
          </a:solidFill>
          <a:ln w="28575" cap="flat" cmpd="sng" algn="ctr">
            <a:solidFill>
              <a:schemeClr val="accent1"/>
            </a:solidFill>
            <a:prstDash val="solid"/>
          </a:ln>
          <a:effectLst/>
        </p:spPr>
        <p:txBody>
          <a:bodyPr lIns="468000" tIns="0" rIns="468000" bIns="0" anchor="ctr">
            <a:normAutofit/>
          </a:bodyPr>
          <a:lstStyle/>
          <a:p>
            <a:pPr>
              <a:lnSpc>
                <a:spcPct val="130000"/>
              </a:lnSpc>
              <a:defRPr/>
            </a:pPr>
            <a:r>
              <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rPr>
              <a:t>报销管理</a:t>
            </a:r>
            <a:endParaRPr lang="zh-CN" altLang="en-US" sz="2000" b="1"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剪去同侧角的矩形 29"/>
          <p:cNvSpPr/>
          <p:nvPr>
            <p:custDataLst>
              <p:tags r:id="rId9"/>
            </p:custDataLst>
          </p:nvPr>
        </p:nvSpPr>
        <p:spPr>
          <a:xfrm>
            <a:off x="2997283" y="2169693"/>
            <a:ext cx="941387" cy="560387"/>
          </a:xfrm>
          <a:prstGeom prst="snip2SameRect">
            <a:avLst>
              <a:gd name="adj1" fmla="val 23463"/>
              <a:gd name="adj2" fmla="val 0"/>
            </a:avLst>
          </a:prstGeom>
          <a:solidFill>
            <a:schemeClr val="tx1">
              <a:lumMod val="40000"/>
              <a:lumOff val="60000"/>
            </a:schemeClr>
          </a:solidFill>
          <a:ln w="76200" cap="flat" cmpd="sng" algn="ctr">
            <a:solidFill>
              <a:srgbClr val="FFFFFF"/>
            </a:solidFill>
            <a:prstDash val="solid"/>
          </a:ln>
          <a:effectLst/>
        </p:spPr>
        <p:txBody>
          <a:bodyPr tIns="0" anchor="ctr"/>
          <a:lstStyle/>
          <a:p>
            <a:pPr algn="ctr">
              <a:defRPr/>
            </a:pPr>
            <a:r>
              <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03</a:t>
            </a:r>
            <a:endPar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8" name="文本框 8"/>
          <p:cNvSpPr txBox="1">
            <a:spLocks noChangeArrowheads="1"/>
          </p:cNvSpPr>
          <p:nvPr>
            <p:custDataLst>
              <p:tags r:id="rId10"/>
            </p:custDataLst>
          </p:nvPr>
        </p:nvSpPr>
        <p:spPr bwMode="auto">
          <a:xfrm>
            <a:off x="8453320" y="2466975"/>
            <a:ext cx="800219"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en-US" altLang="zh-CN" sz="4000" dirty="0">
                <a:solidFill>
                  <a:srgbClr val="000000"/>
                </a:solidFill>
                <a:latin typeface="微软雅黑" panose="020B0503020204020204" pitchFamily="34" charset="-122"/>
              </a:rPr>
              <a:t>Contents</a:t>
            </a:r>
            <a:endParaRPr lang="en-US" altLang="zh-CN" sz="4000" dirty="0">
              <a:solidFill>
                <a:srgbClr val="000000"/>
              </a:solidFill>
              <a:latin typeface="微软雅黑" panose="020B0503020204020204" pitchFamily="34" charset="-122"/>
            </a:endParaRPr>
          </a:p>
        </p:txBody>
      </p:sp>
      <p:sp>
        <p:nvSpPr>
          <p:cNvPr id="9" name="椭圆 8"/>
          <p:cNvSpPr/>
          <p:nvPr>
            <p:custDataLst>
              <p:tags r:id="rId11"/>
            </p:custDataLst>
          </p:nvPr>
        </p:nvSpPr>
        <p:spPr>
          <a:xfrm>
            <a:off x="8559165" y="1529080"/>
            <a:ext cx="869950" cy="869950"/>
          </a:xfrm>
          <a:prstGeom prst="ellipse">
            <a:avLst/>
          </a:prstGeom>
          <a:solidFill>
            <a:srgbClr val="FFFF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a:r>
              <a:rPr lang="zh-CN" altLang="en-US" sz="4800" b="1">
                <a:solidFill>
                  <a:srgbClr val="000000"/>
                </a:solidFill>
                <a:latin typeface="微软雅黑" panose="020B0503020204020204" pitchFamily="34" charset="-122"/>
                <a:ea typeface="微软雅黑" panose="020B0503020204020204" pitchFamily="34" charset="-122"/>
              </a:rPr>
              <a:t>目</a:t>
            </a:r>
            <a:endParaRPr lang="zh-CN" altLang="en-US" sz="4800" b="1">
              <a:solidFill>
                <a:srgbClr val="000000"/>
              </a:solidFill>
              <a:latin typeface="微软雅黑" panose="020B0503020204020204" pitchFamily="34" charset="-122"/>
              <a:ea typeface="微软雅黑" panose="020B0503020204020204" pitchFamily="34" charset="-122"/>
            </a:endParaRPr>
          </a:p>
        </p:txBody>
      </p:sp>
      <p:sp>
        <p:nvSpPr>
          <p:cNvPr id="10" name="椭圆 9"/>
          <p:cNvSpPr/>
          <p:nvPr>
            <p:custDataLst>
              <p:tags r:id="rId12"/>
            </p:custDataLst>
          </p:nvPr>
        </p:nvSpPr>
        <p:spPr>
          <a:xfrm>
            <a:off x="9042401" y="2211389"/>
            <a:ext cx="682625" cy="682625"/>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a:r>
              <a:rPr lang="zh-CN" altLang="en-US" sz="4400" b="1">
                <a:solidFill>
                  <a:srgbClr val="000000"/>
                </a:solidFill>
                <a:latin typeface="微软雅黑" panose="020B0503020204020204" pitchFamily="34" charset="-122"/>
                <a:ea typeface="微软雅黑" panose="020B0503020204020204" pitchFamily="34" charset="-122"/>
              </a:rPr>
              <a:t>录</a:t>
            </a:r>
            <a:endParaRPr lang="zh-CN" altLang="en-US" sz="4400" b="1">
              <a:solidFill>
                <a:srgbClr val="000000"/>
              </a:solidFill>
              <a:latin typeface="微软雅黑" panose="020B0503020204020204" pitchFamily="34" charset="-122"/>
              <a:ea typeface="微软雅黑" panose="020B0503020204020204" pitchFamily="34" charset="-122"/>
            </a:endParaRPr>
          </a:p>
        </p:txBody>
      </p:sp>
      <p:sp>
        <p:nvSpPr>
          <p:cNvPr id="14" name="灯片编号占位符 13"/>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15" name="五边形 1"/>
          <p:cNvSpPr/>
          <p:nvPr>
            <p:custDataLst>
              <p:tags r:id="rId13"/>
            </p:custDataLst>
          </p:nvPr>
        </p:nvSpPr>
        <p:spPr>
          <a:xfrm>
            <a:off x="2542259" y="3492727"/>
            <a:ext cx="4546600" cy="641350"/>
          </a:xfrm>
          <a:custGeom>
            <a:avLst/>
            <a:gdLst/>
            <a:ahLst/>
            <a:cxnLst/>
            <a:rect l="l" t="t" r="r" b="b"/>
            <a:pathLst>
              <a:path w="6408712" h="1143744">
                <a:moveTo>
                  <a:pt x="403479" y="0"/>
                </a:moveTo>
                <a:lnTo>
                  <a:pt x="2808312" y="0"/>
                </a:lnTo>
                <a:lnTo>
                  <a:pt x="3600400" y="0"/>
                </a:lnTo>
                <a:lnTo>
                  <a:pt x="6005233" y="0"/>
                </a:lnTo>
                <a:lnTo>
                  <a:pt x="6408712" y="571872"/>
                </a:lnTo>
                <a:lnTo>
                  <a:pt x="6005233" y="1143744"/>
                </a:lnTo>
                <a:lnTo>
                  <a:pt x="3600400" y="1143744"/>
                </a:lnTo>
                <a:lnTo>
                  <a:pt x="2808312" y="1143744"/>
                </a:lnTo>
                <a:lnTo>
                  <a:pt x="403479" y="1143744"/>
                </a:lnTo>
                <a:lnTo>
                  <a:pt x="0" y="571872"/>
                </a:lnTo>
                <a:close/>
              </a:path>
            </a:pathLst>
          </a:custGeom>
          <a:solidFill>
            <a:srgbClr val="FFFFFF"/>
          </a:solidFill>
          <a:ln w="28575" cap="flat" cmpd="sng" algn="ctr">
            <a:solidFill>
              <a:schemeClr val="accent1"/>
            </a:solidFill>
            <a:prstDash val="solid"/>
          </a:ln>
          <a:effectLst/>
        </p:spPr>
        <p:txBody>
          <a:bodyPr lIns="468000" tIns="0" rIns="468000" bIns="0" anchor="ctr">
            <a:normAutofit/>
          </a:bodyPr>
          <a:lstStyle/>
          <a:p>
            <a:pPr>
              <a:lnSpc>
                <a:spcPct val="130000"/>
              </a:lnSpc>
              <a:defRPr/>
            </a:pPr>
            <a:r>
              <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rPr>
              <a:t>监督问责</a:t>
            </a:r>
            <a:endPar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剪去同侧角的矩形 26"/>
          <p:cNvSpPr/>
          <p:nvPr>
            <p:custDataLst>
              <p:tags r:id="rId14"/>
            </p:custDataLst>
          </p:nvPr>
        </p:nvSpPr>
        <p:spPr>
          <a:xfrm>
            <a:off x="5713599" y="3001957"/>
            <a:ext cx="941388" cy="561975"/>
          </a:xfrm>
          <a:prstGeom prst="snip2SameRect">
            <a:avLst>
              <a:gd name="adj1" fmla="val 23463"/>
              <a:gd name="adj2" fmla="val 0"/>
            </a:avLst>
          </a:prstGeom>
          <a:solidFill>
            <a:schemeClr val="tx1">
              <a:lumMod val="40000"/>
              <a:lumOff val="60000"/>
            </a:schemeClr>
          </a:solidFill>
          <a:ln w="76200" cap="flat" cmpd="sng" algn="ctr">
            <a:solidFill>
              <a:srgbClr val="FFFFFF"/>
            </a:solidFill>
            <a:prstDash val="solid"/>
          </a:ln>
          <a:effectLst/>
        </p:spPr>
        <p:txBody>
          <a:bodyPr tIns="0" anchor="ctr"/>
          <a:lstStyle/>
          <a:p>
            <a:pPr algn="ctr">
              <a:defRPr/>
            </a:pPr>
            <a:r>
              <a:rPr lang="en-US" sz="3200" kern="0" dirty="0" smtClean="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04</a:t>
            </a:r>
            <a:endPar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19" name="剪去同侧角的矩形 29"/>
          <p:cNvSpPr/>
          <p:nvPr>
            <p:custDataLst>
              <p:tags r:id="rId15"/>
            </p:custDataLst>
          </p:nvPr>
        </p:nvSpPr>
        <p:spPr>
          <a:xfrm>
            <a:off x="2997282" y="4089140"/>
            <a:ext cx="941387" cy="527841"/>
          </a:xfrm>
          <a:prstGeom prst="snip2SameRect">
            <a:avLst>
              <a:gd name="adj1" fmla="val 23463"/>
              <a:gd name="adj2" fmla="val 0"/>
            </a:avLst>
          </a:prstGeom>
          <a:solidFill>
            <a:schemeClr val="tx1">
              <a:lumMod val="40000"/>
              <a:lumOff val="60000"/>
            </a:schemeClr>
          </a:solidFill>
          <a:ln w="76200" cap="flat" cmpd="sng" algn="ctr">
            <a:solidFill>
              <a:srgbClr val="FFFFFF"/>
            </a:solidFill>
            <a:prstDash val="solid"/>
          </a:ln>
          <a:effectLst/>
        </p:spPr>
        <p:txBody>
          <a:bodyPr tIns="0" anchor="ctr"/>
          <a:lstStyle/>
          <a:p>
            <a:pPr algn="ctr">
              <a:defRPr/>
            </a:pPr>
            <a:r>
              <a:rPr lang="en-US" sz="3200" kern="0" dirty="0" smtClean="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05</a:t>
            </a:r>
            <a:endParaRPr lang="en-US" sz="3200" kern="0" dirty="0">
              <a:ln w="18415" cmpd="sng">
                <a:noFill/>
                <a:prstDash val="solid"/>
              </a:ln>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20" name="五边形 1"/>
          <p:cNvSpPr/>
          <p:nvPr>
            <p:custDataLst>
              <p:tags r:id="rId16"/>
            </p:custDataLst>
          </p:nvPr>
        </p:nvSpPr>
        <p:spPr>
          <a:xfrm>
            <a:off x="2575295" y="4562394"/>
            <a:ext cx="4546600" cy="641350"/>
          </a:xfrm>
          <a:custGeom>
            <a:avLst/>
            <a:gdLst/>
            <a:ahLst/>
            <a:cxnLst/>
            <a:rect l="l" t="t" r="r" b="b"/>
            <a:pathLst>
              <a:path w="6408712" h="1143744">
                <a:moveTo>
                  <a:pt x="403479" y="0"/>
                </a:moveTo>
                <a:lnTo>
                  <a:pt x="2808312" y="0"/>
                </a:lnTo>
                <a:lnTo>
                  <a:pt x="3600400" y="0"/>
                </a:lnTo>
                <a:lnTo>
                  <a:pt x="6005233" y="0"/>
                </a:lnTo>
                <a:lnTo>
                  <a:pt x="6408712" y="571872"/>
                </a:lnTo>
                <a:lnTo>
                  <a:pt x="6005233" y="1143744"/>
                </a:lnTo>
                <a:lnTo>
                  <a:pt x="3600400" y="1143744"/>
                </a:lnTo>
                <a:lnTo>
                  <a:pt x="2808312" y="1143744"/>
                </a:lnTo>
                <a:lnTo>
                  <a:pt x="403479" y="1143744"/>
                </a:lnTo>
                <a:lnTo>
                  <a:pt x="0" y="571872"/>
                </a:lnTo>
                <a:close/>
              </a:path>
            </a:pathLst>
          </a:custGeom>
          <a:solidFill>
            <a:srgbClr val="FFFFFF"/>
          </a:solidFill>
          <a:ln w="28575" cap="flat" cmpd="sng" algn="ctr">
            <a:solidFill>
              <a:schemeClr val="accent1"/>
            </a:solidFill>
            <a:prstDash val="solid"/>
          </a:ln>
          <a:effectLst/>
        </p:spPr>
        <p:txBody>
          <a:bodyPr lIns="468000" tIns="0" rIns="468000" bIns="0" anchor="ctr">
            <a:normAutofit/>
          </a:bodyPr>
          <a:lstStyle/>
          <a:p>
            <a:pPr>
              <a:lnSpc>
                <a:spcPct val="130000"/>
              </a:lnSpc>
              <a:defRPr/>
            </a:pPr>
            <a:r>
              <a:rPr lang="zh-CN" altLang="en-US" sz="2000" b="1" kern="0" dirty="0" smtClean="0">
                <a:solidFill>
                  <a:srgbClr val="000000"/>
                </a:solidFill>
                <a:latin typeface="微软雅黑" panose="020B0503020204020204" pitchFamily="34" charset="-122"/>
                <a:ea typeface="微软雅黑" panose="020B0503020204020204" pitchFamily="34" charset="-122"/>
                <a:cs typeface="Arial" panose="020B0604020202020204" pitchFamily="34" charset="0"/>
              </a:rPr>
              <a:t>差旅住宿费标准明细表</a:t>
            </a:r>
            <a:endParaRPr lang="zh-CN" altLang="en-US" sz="2000" b="1"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五、差旅住宿费标准明细表</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543174" y="1157288"/>
            <a:ext cx="2886076" cy="5314950"/>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6438" y="1157288"/>
            <a:ext cx="2914651" cy="53149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五、差旅住宿费标准明细表</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471738" y="1114423"/>
            <a:ext cx="2868372" cy="5343527"/>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0651" y="1114425"/>
            <a:ext cx="3040437" cy="53435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pic>
        <p:nvPicPr>
          <p:cNvPr id="7" name="图片 6" descr="图片包含 建筑物&#10;&#10;已生成高可信度的说明"/>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descr="图片包含 烟火, 户外艺术系列&#10;&#10;已生成极高可信度的说明"/>
          <p:cNvPicPr>
            <a:picLocks noChangeAspect="1"/>
          </p:cNvPicPr>
          <p:nvPr/>
        </p:nvPicPr>
        <p:blipFill rotWithShape="1">
          <a:blip r:embed="rId4" cstate="screen">
            <a:extLst>
              <a:ext uri="{28A0092B-C50C-407E-A947-70E740481C1C}">
                <a14:useLocalDpi xmlns:a14="http://schemas.microsoft.com/office/drawing/2010/main" val="0"/>
              </a:ext>
            </a:extLst>
          </a:blip>
          <a:srcRect/>
          <a:stretch>
            <a:fillRect/>
          </a:stretch>
        </p:blipFill>
        <p:spPr>
          <a:xfrm>
            <a:off x="177516" y="267889"/>
            <a:ext cx="11893240" cy="6005911"/>
          </a:xfrm>
          <a:prstGeom prst="rect">
            <a:avLst/>
          </a:prstGeom>
        </p:spPr>
      </p:pic>
      <p:pic>
        <p:nvPicPr>
          <p:cNvPr id="15" name="图片 14"/>
          <p:cNvPicPr>
            <a:picLocks noChangeAspect="1"/>
          </p:cNvPicPr>
          <p:nvPr/>
        </p:nvPicPr>
        <p:blipFill rotWithShape="1">
          <a:blip r:embed="rId5" cstate="screen">
            <a:extLst>
              <a:ext uri="{28A0092B-C50C-407E-A947-70E740481C1C}">
                <a14:useLocalDpi xmlns:a14="http://schemas.microsoft.com/office/drawing/2010/main" val="0"/>
              </a:ext>
            </a:extLst>
          </a:blip>
          <a:srcRect t="-1"/>
          <a:stretch>
            <a:fillRect/>
          </a:stretch>
        </p:blipFill>
        <p:spPr>
          <a:xfrm>
            <a:off x="0" y="873967"/>
            <a:ext cx="11629292" cy="5927602"/>
          </a:xfrm>
          <a:prstGeom prst="rect">
            <a:avLst/>
          </a:prstGeom>
        </p:spPr>
      </p:pic>
      <p:pic>
        <p:nvPicPr>
          <p:cNvPr id="19" name="图片 18" descr="图片包含 烟火, 户外艺术系列&#10;&#10;已生成极高可信度的说明"/>
          <p:cNvPicPr>
            <a:picLocks noChangeAspect="1"/>
          </p:cNvPicPr>
          <p:nvPr/>
        </p:nvPicPr>
        <p:blipFill rotWithShape="1">
          <a:blip r:embed="rId6" cstate="screen">
            <a:extLst>
              <a:ext uri="{28A0092B-C50C-407E-A947-70E740481C1C}">
                <a14:useLocalDpi xmlns:a14="http://schemas.microsoft.com/office/drawing/2010/main" val="0"/>
              </a:ext>
            </a:extLst>
          </a:blip>
          <a:srcRect/>
          <a:stretch>
            <a:fillRect/>
          </a:stretch>
        </p:blipFill>
        <p:spPr>
          <a:xfrm>
            <a:off x="0" y="132653"/>
            <a:ext cx="12070756" cy="6005911"/>
          </a:xfrm>
          <a:prstGeom prst="rect">
            <a:avLst/>
          </a:prstGeom>
        </p:spPr>
      </p:pic>
      <p:sp>
        <p:nvSpPr>
          <p:cNvPr id="9" name="矩形 8"/>
          <p:cNvSpPr/>
          <p:nvPr/>
        </p:nvSpPr>
        <p:spPr>
          <a:xfrm>
            <a:off x="4593799" y="2531525"/>
            <a:ext cx="2441694" cy="1446550"/>
          </a:xfrm>
          <a:prstGeom prst="rect">
            <a:avLst/>
          </a:prstGeom>
        </p:spPr>
        <p:txBody>
          <a:bodyPr wrap="none">
            <a:spAutoFit/>
          </a:bodyPr>
          <a:lstStyle/>
          <a:p>
            <a:pPr algn="dist"/>
            <a:r>
              <a:rPr lang="zh-CN" altLang="en-US" sz="8800" b="1" smtClean="0">
                <a:ln>
                  <a:solidFill>
                    <a:schemeClr val="bg1"/>
                  </a:solidFill>
                </a:ln>
                <a:solidFill>
                  <a:srgbClr val="000000"/>
                </a:solidFill>
                <a:latin typeface="方正达利体简体 Heavy" panose="02010600030101010101" pitchFamily="2" charset="-122"/>
                <a:ea typeface="方正达利体简体 Heavy" panose="02010600030101010101" pitchFamily="2" charset="-122"/>
              </a:rPr>
              <a:t>谢谢</a:t>
            </a:r>
            <a:endParaRPr lang="zh-CN" altLang="en-US" sz="8800" b="1" dirty="0">
              <a:ln>
                <a:solidFill>
                  <a:schemeClr val="bg1"/>
                </a:solidFill>
              </a:ln>
              <a:solidFill>
                <a:srgbClr val="000000"/>
              </a:solidFill>
              <a:latin typeface="方正达利体简体 Heavy" panose="02010600030101010101" pitchFamily="2" charset="-122"/>
              <a:ea typeface="方正达利体简体 Heavy" panose="02010600030101010101" pitchFamily="2" charset="-122"/>
            </a:endParaRPr>
          </a:p>
        </p:txBody>
      </p:sp>
      <p:grpSp>
        <p:nvGrpSpPr>
          <p:cNvPr id="33" name="组合 32"/>
          <p:cNvGrpSpPr/>
          <p:nvPr/>
        </p:nvGrpSpPr>
        <p:grpSpPr>
          <a:xfrm>
            <a:off x="3474622" y="795657"/>
            <a:ext cx="1645921" cy="1235693"/>
            <a:chOff x="2670679" y="795657"/>
            <a:chExt cx="1645921" cy="1235693"/>
          </a:xfrm>
        </p:grpSpPr>
        <p:pic>
          <p:nvPicPr>
            <p:cNvPr id="22" name="图片 21"/>
            <p:cNvPicPr>
              <a:picLocks noChangeAspect="1"/>
            </p:cNvPicPr>
            <p:nvPr/>
          </p:nvPicPr>
          <p:blipFill rotWithShape="1">
            <a:blip r:embed="rId7" cstate="screen">
              <a:extLst>
                <a:ext uri="{28A0092B-C50C-407E-A947-70E740481C1C}">
                  <a14:useLocalDpi xmlns:a14="http://schemas.microsoft.com/office/drawing/2010/main" val="0"/>
                </a:ext>
              </a:extLst>
            </a:blip>
            <a:srcRect/>
            <a:stretch>
              <a:fillRect/>
            </a:stretch>
          </p:blipFill>
          <p:spPr>
            <a:xfrm>
              <a:off x="2670679" y="795657"/>
              <a:ext cx="1645921" cy="1235693"/>
            </a:xfrm>
            <a:prstGeom prst="rect">
              <a:avLst/>
            </a:prstGeom>
          </p:spPr>
        </p:pic>
        <p:sp>
          <p:nvSpPr>
            <p:cNvPr id="23" name="文本框 22"/>
            <p:cNvSpPr txBox="1"/>
            <p:nvPr/>
          </p:nvSpPr>
          <p:spPr>
            <a:xfrm>
              <a:off x="3223046" y="966684"/>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大</a:t>
              </a:r>
              <a:endParaRPr lang="zh-CN" altLang="en-US" sz="4400" dirty="0">
                <a:latin typeface="腾祥倩影简" panose="01010104010101010101" charset="-122"/>
                <a:ea typeface="腾祥倩影简" panose="01010104010101010101" charset="-122"/>
              </a:endParaRPr>
            </a:p>
          </p:txBody>
        </p:sp>
      </p:grpSp>
      <p:grpSp>
        <p:nvGrpSpPr>
          <p:cNvPr id="32" name="组合 31"/>
          <p:cNvGrpSpPr/>
          <p:nvPr/>
        </p:nvGrpSpPr>
        <p:grpSpPr>
          <a:xfrm>
            <a:off x="4757508" y="795657"/>
            <a:ext cx="1645921" cy="1235693"/>
            <a:chOff x="4143825" y="795657"/>
            <a:chExt cx="1645921" cy="1235693"/>
          </a:xfrm>
        </p:grpSpPr>
        <p:pic>
          <p:nvPicPr>
            <p:cNvPr id="21" name="图片 20"/>
            <p:cNvPicPr>
              <a:picLocks noChangeAspect="1"/>
            </p:cNvPicPr>
            <p:nvPr/>
          </p:nvPicPr>
          <p:blipFill rotWithShape="1">
            <a:blip r:embed="rId7" cstate="screen">
              <a:extLst>
                <a:ext uri="{28A0092B-C50C-407E-A947-70E740481C1C}">
                  <a14:useLocalDpi xmlns:a14="http://schemas.microsoft.com/office/drawing/2010/main" val="0"/>
                </a:ext>
              </a:extLst>
            </a:blip>
            <a:srcRect/>
            <a:stretch>
              <a:fillRect/>
            </a:stretch>
          </p:blipFill>
          <p:spPr>
            <a:xfrm>
              <a:off x="4143825" y="795657"/>
              <a:ext cx="1645921" cy="1235693"/>
            </a:xfrm>
            <a:prstGeom prst="rect">
              <a:avLst/>
            </a:prstGeom>
          </p:spPr>
        </p:pic>
        <p:sp>
          <p:nvSpPr>
            <p:cNvPr id="24" name="文本框 23"/>
            <p:cNvSpPr txBox="1"/>
            <p:nvPr/>
          </p:nvSpPr>
          <p:spPr>
            <a:xfrm>
              <a:off x="4672252" y="937422"/>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计</a:t>
              </a:r>
              <a:endParaRPr lang="zh-CN" altLang="en-US" sz="4400" dirty="0">
                <a:latin typeface="腾祥倩影简" panose="01010104010101010101" charset="-122"/>
                <a:ea typeface="腾祥倩影简" panose="01010104010101010101" charset="-122"/>
              </a:endParaRPr>
            </a:p>
          </p:txBody>
        </p:sp>
      </p:grpSp>
      <p:grpSp>
        <p:nvGrpSpPr>
          <p:cNvPr id="31" name="组合 30"/>
          <p:cNvGrpSpPr/>
          <p:nvPr/>
        </p:nvGrpSpPr>
        <p:grpSpPr>
          <a:xfrm>
            <a:off x="6040394" y="795657"/>
            <a:ext cx="1645921" cy="1235693"/>
            <a:chOff x="5616971" y="795657"/>
            <a:chExt cx="1645921" cy="1235693"/>
          </a:xfrm>
        </p:grpSpPr>
        <p:pic>
          <p:nvPicPr>
            <p:cNvPr id="20" name="图片 19"/>
            <p:cNvPicPr>
              <a:picLocks noChangeAspect="1"/>
            </p:cNvPicPr>
            <p:nvPr/>
          </p:nvPicPr>
          <p:blipFill rotWithShape="1">
            <a:blip r:embed="rId7" cstate="screen">
              <a:extLst>
                <a:ext uri="{28A0092B-C50C-407E-A947-70E740481C1C}">
                  <a14:useLocalDpi xmlns:a14="http://schemas.microsoft.com/office/drawing/2010/main" val="0"/>
                </a:ext>
              </a:extLst>
            </a:blip>
            <a:srcRect/>
            <a:stretch>
              <a:fillRect/>
            </a:stretch>
          </p:blipFill>
          <p:spPr>
            <a:xfrm>
              <a:off x="5616971" y="795657"/>
              <a:ext cx="1645921" cy="1235693"/>
            </a:xfrm>
            <a:prstGeom prst="rect">
              <a:avLst/>
            </a:prstGeom>
          </p:spPr>
        </p:pic>
        <p:sp>
          <p:nvSpPr>
            <p:cNvPr id="25" name="文本框 24"/>
            <p:cNvSpPr txBox="1"/>
            <p:nvPr/>
          </p:nvSpPr>
          <p:spPr>
            <a:xfrm>
              <a:off x="6148270" y="937422"/>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财</a:t>
              </a:r>
              <a:endParaRPr lang="zh-CN" altLang="en-US" sz="4400" dirty="0">
                <a:latin typeface="腾祥倩影简" panose="01010104010101010101" charset="-122"/>
                <a:ea typeface="腾祥倩影简" panose="01010104010101010101" charset="-122"/>
              </a:endParaRPr>
            </a:p>
          </p:txBody>
        </p:sp>
      </p:grpSp>
      <p:grpSp>
        <p:nvGrpSpPr>
          <p:cNvPr id="30" name="组合 29"/>
          <p:cNvGrpSpPr/>
          <p:nvPr/>
        </p:nvGrpSpPr>
        <p:grpSpPr>
          <a:xfrm>
            <a:off x="7323280" y="795657"/>
            <a:ext cx="1645921" cy="1235693"/>
            <a:chOff x="7090116" y="795657"/>
            <a:chExt cx="1645921" cy="1235693"/>
          </a:xfrm>
        </p:grpSpPr>
        <p:pic>
          <p:nvPicPr>
            <p:cNvPr id="13" name="图片 12"/>
            <p:cNvPicPr>
              <a:picLocks noChangeAspect="1"/>
            </p:cNvPicPr>
            <p:nvPr/>
          </p:nvPicPr>
          <p:blipFill rotWithShape="1">
            <a:blip r:embed="rId7" cstate="screen">
              <a:extLst>
                <a:ext uri="{28A0092B-C50C-407E-A947-70E740481C1C}">
                  <a14:useLocalDpi xmlns:a14="http://schemas.microsoft.com/office/drawing/2010/main" val="0"/>
                </a:ext>
              </a:extLst>
            </a:blip>
            <a:srcRect/>
            <a:stretch>
              <a:fillRect/>
            </a:stretch>
          </p:blipFill>
          <p:spPr>
            <a:xfrm>
              <a:off x="7090116" y="795657"/>
              <a:ext cx="1645921" cy="1235693"/>
            </a:xfrm>
            <a:prstGeom prst="rect">
              <a:avLst/>
            </a:prstGeom>
          </p:spPr>
        </p:pic>
        <p:sp>
          <p:nvSpPr>
            <p:cNvPr id="26" name="文本框 25"/>
            <p:cNvSpPr txBox="1"/>
            <p:nvPr/>
          </p:nvSpPr>
          <p:spPr>
            <a:xfrm>
              <a:off x="7621416" y="913130"/>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处</a:t>
              </a:r>
              <a:endParaRPr lang="zh-CN" altLang="en-US" sz="4400" dirty="0">
                <a:latin typeface="腾祥倩影简" panose="01010104010101010101" charset="-122"/>
                <a:ea typeface="腾祥倩影简" panose="01010104010101010101" charset="-122"/>
              </a:endParaRPr>
            </a:p>
          </p:txBody>
        </p:sp>
      </p:grpSp>
      <p:grpSp>
        <p:nvGrpSpPr>
          <p:cNvPr id="29" name="组合 28"/>
          <p:cNvGrpSpPr/>
          <p:nvPr/>
        </p:nvGrpSpPr>
        <p:grpSpPr>
          <a:xfrm>
            <a:off x="2191736" y="795657"/>
            <a:ext cx="1645921" cy="1235693"/>
            <a:chOff x="1575111" y="817536"/>
            <a:chExt cx="1645921" cy="1235693"/>
          </a:xfrm>
        </p:grpSpPr>
        <p:pic>
          <p:nvPicPr>
            <p:cNvPr id="27" name="图片 26"/>
            <p:cNvPicPr>
              <a:picLocks noChangeAspect="1"/>
            </p:cNvPicPr>
            <p:nvPr/>
          </p:nvPicPr>
          <p:blipFill rotWithShape="1">
            <a:blip r:embed="rId7" cstate="screen">
              <a:extLst>
                <a:ext uri="{28A0092B-C50C-407E-A947-70E740481C1C}">
                  <a14:useLocalDpi xmlns:a14="http://schemas.microsoft.com/office/drawing/2010/main" val="0"/>
                </a:ext>
              </a:extLst>
            </a:blip>
            <a:srcRect/>
            <a:stretch>
              <a:fillRect/>
            </a:stretch>
          </p:blipFill>
          <p:spPr>
            <a:xfrm>
              <a:off x="1575111" y="817536"/>
              <a:ext cx="1645921" cy="1235693"/>
            </a:xfrm>
            <a:prstGeom prst="rect">
              <a:avLst/>
            </a:prstGeom>
          </p:spPr>
        </p:pic>
        <p:sp>
          <p:nvSpPr>
            <p:cNvPr id="28" name="文本框 27"/>
            <p:cNvSpPr txBox="1"/>
            <p:nvPr/>
          </p:nvSpPr>
          <p:spPr>
            <a:xfrm>
              <a:off x="2127478" y="988563"/>
              <a:ext cx="700047" cy="768350"/>
            </a:xfrm>
            <a:prstGeom prst="rect">
              <a:avLst/>
            </a:prstGeom>
            <a:noFill/>
          </p:spPr>
          <p:txBody>
            <a:bodyPr wrap="square" rtlCol="0">
              <a:spAutoFit/>
            </a:bodyPr>
            <a:lstStyle/>
            <a:p>
              <a:pPr algn="ctr"/>
              <a:r>
                <a:rPr lang="zh-CN" altLang="en-US" sz="4400" dirty="0">
                  <a:latin typeface="腾祥倩影简" panose="01010104010101010101" charset="-122"/>
                  <a:ea typeface="腾祥倩影简" panose="01010104010101010101" charset="-122"/>
                </a:rPr>
                <a:t>福</a:t>
              </a:r>
              <a:endParaRPr lang="zh-CN" altLang="en-US" sz="4400" dirty="0">
                <a:latin typeface="腾祥倩影简" panose="01010104010101010101" charset="-122"/>
                <a:ea typeface="腾祥倩影简" panose="01010104010101010101" charset="-122"/>
              </a:endParaRPr>
            </a:p>
          </p:txBody>
        </p:sp>
      </p:gr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Tree>
  </p:cSld>
  <p:clrMapOvr>
    <a:masterClrMapping/>
  </p:clrMapOvr>
  <p:transition spd="slow" advClick="0"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5160"/>
          </a:xfrm>
          <a:prstGeom prst="rect">
            <a:avLst/>
          </a:prstGeom>
          <a:noFill/>
        </p:spPr>
        <p:txBody>
          <a:bodyPr wrap="square" rtlCol="0">
            <a:spAutoFit/>
          </a:bodyPr>
          <a:lstStyle/>
          <a:p>
            <a:pPr lvl="0" algn="ctr"/>
            <a:r>
              <a:rPr lang="zh-CN" altLang="en-US" sz="3600" b="1" dirty="0">
                <a:solidFill>
                  <a:srgbClr val="000000"/>
                </a:solidFill>
              </a:rPr>
              <a:t>一、制定依据</a:t>
            </a:r>
            <a:endParaRPr lang="zh-CN" altLang="en-US" sz="3600" b="1" dirty="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4" name="TextBox 3"/>
          <p:cNvSpPr txBox="1"/>
          <p:nvPr/>
        </p:nvSpPr>
        <p:spPr>
          <a:xfrm>
            <a:off x="1564005" y="2857500"/>
            <a:ext cx="10226040" cy="3000821"/>
          </a:xfrm>
          <a:prstGeom prst="rect">
            <a:avLst/>
          </a:prstGeom>
          <a:noFill/>
        </p:spPr>
        <p:txBody>
          <a:bodyPr wrap="square" rtlCol="0">
            <a:spAutoFit/>
          </a:bodyPr>
          <a:lstStyle/>
          <a:p>
            <a:pPr marL="342900" indent="-342900">
              <a:lnSpc>
                <a:spcPct val="150000"/>
              </a:lnSpc>
              <a:buFont typeface="+mj-ea"/>
              <a:buAutoNum type="circleNumDbPlain"/>
            </a:pPr>
            <a:r>
              <a:rPr lang="en-US" altLang="zh-CN" b="1" dirty="0">
                <a:solidFill>
                  <a:srgbClr val="000000"/>
                </a:solidFill>
                <a:latin typeface="微软雅黑" panose="020B0503020204020204" pitchFamily="34" charset="-122"/>
                <a:ea typeface="微软雅黑" panose="020B0503020204020204" pitchFamily="34" charset="-122"/>
              </a:rPr>
              <a:t>《关于进一步完善中央财政科研项目资金管理等政策的若干意见》（中办发〔2016〕50号）</a:t>
            </a:r>
            <a:endParaRPr lang="en-US" altLang="zh-CN" b="1" dirty="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r>
              <a:rPr lang="en-US" altLang="zh-CN" b="1" dirty="0">
                <a:solidFill>
                  <a:srgbClr val="000000"/>
                </a:solidFill>
                <a:latin typeface="微软雅黑" panose="020B0503020204020204" pitchFamily="34" charset="-122"/>
                <a:ea typeface="微软雅黑" panose="020B0503020204020204" pitchFamily="34" charset="-122"/>
              </a:rPr>
              <a:t>《福建省人民政府关于促进高校科技创新能力提升的若干意见》（闽政〔2016〕37号）</a:t>
            </a:r>
            <a:endParaRPr lang="en-US" altLang="zh-CN" b="1" dirty="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r>
              <a:rPr lang="en-US" altLang="zh-CN" b="1" dirty="0">
                <a:solidFill>
                  <a:srgbClr val="000000"/>
                </a:solidFill>
                <a:latin typeface="微软雅黑" panose="020B0503020204020204" pitchFamily="34" charset="-122"/>
                <a:ea typeface="微软雅黑" panose="020B0503020204020204" pitchFamily="34" charset="-122"/>
              </a:rPr>
              <a:t>《福建省省直行政机关和事业单位差旅费管理办法》（闽财〔2014〕22号）</a:t>
            </a:r>
            <a:endParaRPr lang="en-US" altLang="zh-CN" b="1" dirty="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r>
              <a:rPr lang="en-US" altLang="zh-CN" b="1" dirty="0">
                <a:solidFill>
                  <a:srgbClr val="000000"/>
                </a:solidFill>
                <a:latin typeface="微软雅黑" panose="020B0503020204020204" pitchFamily="34" charset="-122"/>
                <a:ea typeface="微软雅黑" panose="020B0503020204020204" pitchFamily="34" charset="-122"/>
              </a:rPr>
              <a:t>《</a:t>
            </a:r>
            <a:r>
              <a:rPr lang="en-US" altLang="zh-CN" b="1" dirty="0" err="1">
                <a:solidFill>
                  <a:srgbClr val="000000"/>
                </a:solidFill>
                <a:latin typeface="微软雅黑" panose="020B0503020204020204" pitchFamily="34" charset="-122"/>
                <a:ea typeface="微软雅黑" panose="020B0503020204020204" pitchFamily="34" charset="-122"/>
              </a:rPr>
              <a:t>福建省省直机关工作人员赴全国各地差旅住宿标准明细表</a:t>
            </a:r>
            <a:r>
              <a:rPr lang="en-US" altLang="zh-CN" b="1" dirty="0" smtClean="0">
                <a:solidFill>
                  <a:srgbClr val="000000"/>
                </a:solidFill>
                <a:latin typeface="微软雅黑" panose="020B0503020204020204" pitchFamily="34" charset="-122"/>
                <a:ea typeface="微软雅黑" panose="020B0503020204020204" pitchFamily="34" charset="-122"/>
              </a:rPr>
              <a:t>》（闽财行〔2016〕9号）</a:t>
            </a:r>
            <a:endParaRPr lang="en-US" altLang="zh-CN" b="1" dirty="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r>
              <a:rPr lang="en-US" altLang="zh-CN" b="1" dirty="0" smtClean="0">
                <a:solidFill>
                  <a:srgbClr val="000000"/>
                </a:solidFill>
                <a:latin typeface="微软雅黑" panose="020B0503020204020204" pitchFamily="34" charset="-122"/>
                <a:ea typeface="微软雅黑" panose="020B0503020204020204" pitchFamily="34" charset="-122"/>
              </a:rPr>
              <a:t>《</a:t>
            </a:r>
            <a:r>
              <a:rPr lang="zh-CN" altLang="en-US" b="1" dirty="0" smtClean="0">
                <a:solidFill>
                  <a:srgbClr val="000000"/>
                </a:solidFill>
                <a:latin typeface="微软雅黑" panose="020B0503020204020204" pitchFamily="34" charset="-122"/>
                <a:ea typeface="微软雅黑" panose="020B0503020204020204" pitchFamily="34" charset="-122"/>
              </a:rPr>
              <a:t>福建省省直机关差旅费管理办法有关问题的解答（一）</a:t>
            </a:r>
            <a:r>
              <a:rPr lang="en-US" altLang="zh-CN" b="1" dirty="0" smtClean="0">
                <a:solidFill>
                  <a:srgbClr val="000000"/>
                </a:solidFill>
                <a:latin typeface="微软雅黑" panose="020B0503020204020204" pitchFamily="34" charset="-122"/>
                <a:ea typeface="微软雅黑" panose="020B0503020204020204" pitchFamily="34" charset="-122"/>
              </a:rPr>
              <a:t>》</a:t>
            </a:r>
            <a:r>
              <a:rPr lang="zh-CN" altLang="en-US" b="1" dirty="0" smtClean="0">
                <a:solidFill>
                  <a:srgbClr val="000000"/>
                </a:solidFill>
                <a:latin typeface="微软雅黑" panose="020B0503020204020204" pitchFamily="34" charset="-122"/>
                <a:ea typeface="微软雅黑" panose="020B0503020204020204" pitchFamily="34" charset="-122"/>
              </a:rPr>
              <a:t>（闽财行</a:t>
            </a:r>
            <a:r>
              <a:rPr lang="en-US" altLang="zh-CN" b="1" dirty="0" smtClean="0">
                <a:solidFill>
                  <a:srgbClr val="000000"/>
                </a:solidFill>
                <a:latin typeface="微软雅黑" panose="020B0503020204020204" pitchFamily="34" charset="-122"/>
                <a:ea typeface="微软雅黑" panose="020B0503020204020204" pitchFamily="34" charset="-122"/>
              </a:rPr>
              <a:t>〔2014〕47</a:t>
            </a:r>
            <a:r>
              <a:rPr lang="zh-CN" altLang="en-US" b="1" dirty="0" smtClean="0">
                <a:solidFill>
                  <a:srgbClr val="000000"/>
                </a:solidFill>
                <a:latin typeface="微软雅黑" panose="020B0503020204020204" pitchFamily="34" charset="-122"/>
                <a:ea typeface="微软雅黑" panose="020B0503020204020204" pitchFamily="34" charset="-122"/>
              </a:rPr>
              <a:t>号）</a:t>
            </a:r>
            <a:endParaRPr lang="en-US" altLang="zh-CN" b="1" dirty="0" smtClean="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r>
              <a:rPr lang="en-US" altLang="zh-CN" b="1" dirty="0" smtClean="0">
                <a:solidFill>
                  <a:srgbClr val="000000"/>
                </a:solidFill>
                <a:latin typeface="微软雅黑" panose="020B0503020204020204" pitchFamily="34" charset="-122"/>
                <a:ea typeface="微软雅黑" panose="020B0503020204020204" pitchFamily="34" charset="-122"/>
              </a:rPr>
              <a:t>《</a:t>
            </a:r>
            <a:r>
              <a:rPr lang="zh-CN" altLang="en-US" b="1" dirty="0" smtClean="0">
                <a:solidFill>
                  <a:srgbClr val="000000"/>
                </a:solidFill>
                <a:latin typeface="微软雅黑" panose="020B0503020204020204" pitchFamily="34" charset="-122"/>
                <a:ea typeface="微软雅黑" panose="020B0503020204020204" pitchFamily="34" charset="-122"/>
              </a:rPr>
              <a:t>福建省省直机关差旅费管理办法有关问题的解答（二）</a:t>
            </a:r>
            <a:r>
              <a:rPr lang="en-US" altLang="zh-CN" b="1" dirty="0" smtClean="0">
                <a:solidFill>
                  <a:srgbClr val="000000"/>
                </a:solidFill>
                <a:latin typeface="微软雅黑" panose="020B0503020204020204" pitchFamily="34" charset="-122"/>
                <a:ea typeface="微软雅黑" panose="020B0503020204020204" pitchFamily="34" charset="-122"/>
              </a:rPr>
              <a:t>》</a:t>
            </a:r>
            <a:r>
              <a:rPr lang="zh-CN" altLang="en-US" b="1" dirty="0" smtClean="0">
                <a:solidFill>
                  <a:srgbClr val="000000"/>
                </a:solidFill>
                <a:latin typeface="微软雅黑" panose="020B0503020204020204" pitchFamily="34" charset="-122"/>
                <a:ea typeface="微软雅黑" panose="020B0503020204020204" pitchFamily="34" charset="-122"/>
              </a:rPr>
              <a:t>（闽财行</a:t>
            </a:r>
            <a:r>
              <a:rPr lang="en-US" altLang="zh-CN" b="1" dirty="0" smtClean="0">
                <a:solidFill>
                  <a:srgbClr val="000000"/>
                </a:solidFill>
                <a:latin typeface="微软雅黑" panose="020B0503020204020204" pitchFamily="34" charset="-122"/>
                <a:ea typeface="微软雅黑" panose="020B0503020204020204" pitchFamily="34" charset="-122"/>
              </a:rPr>
              <a:t>〔2017〕15</a:t>
            </a:r>
            <a:r>
              <a:rPr lang="zh-CN" altLang="en-US" b="1" dirty="0" smtClean="0">
                <a:solidFill>
                  <a:srgbClr val="000000"/>
                </a:solidFill>
                <a:latin typeface="微软雅黑" panose="020B0503020204020204" pitchFamily="34" charset="-122"/>
                <a:ea typeface="微软雅黑" panose="020B0503020204020204" pitchFamily="34" charset="-122"/>
              </a:rPr>
              <a:t>号）</a:t>
            </a:r>
            <a:endParaRPr lang="zh-CN" altLang="en-US" b="1" dirty="0" smtClean="0">
              <a:solidFill>
                <a:srgbClr val="000000"/>
              </a:solidFill>
              <a:latin typeface="微软雅黑" panose="020B0503020204020204" pitchFamily="34" charset="-122"/>
              <a:ea typeface="微软雅黑" panose="020B0503020204020204" pitchFamily="34" charset="-122"/>
            </a:endParaRPr>
          </a:p>
          <a:p>
            <a:pPr marL="342900" indent="-342900">
              <a:lnSpc>
                <a:spcPct val="150000"/>
              </a:lnSpc>
              <a:buFont typeface="+mj-ea"/>
              <a:buAutoNum type="circleNumDbPlain"/>
            </a:pP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8" name="椭圆 7"/>
          <p:cNvSpPr/>
          <p:nvPr/>
        </p:nvSpPr>
        <p:spPr>
          <a:xfrm>
            <a:off x="2651447" y="1437972"/>
            <a:ext cx="1203345" cy="1203345"/>
          </a:xfrm>
          <a:prstGeom prst="ellipse">
            <a:avLst/>
          </a:prstGeom>
          <a:solidFill>
            <a:schemeClr val="bg2">
              <a:lumMod val="40000"/>
              <a:lumOff val="60000"/>
            </a:schemeClr>
          </a:solidFill>
          <a:ln>
            <a:noFill/>
          </a:ln>
          <a:effectLst>
            <a:outerShdw blurRad="63500" sx="101000" sy="101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dirty="0">
                <a:latin typeface="微软雅黑" panose="020B0503020204020204" pitchFamily="34" charset="-122"/>
                <a:ea typeface="微软雅黑" panose="020B0503020204020204" pitchFamily="34" charset="-122"/>
              </a:rPr>
              <a:t>制</a:t>
            </a:r>
            <a:endParaRPr lang="zh-CN" altLang="en-US" sz="2400" b="1" dirty="0">
              <a:latin typeface="微软雅黑" panose="020B0503020204020204" pitchFamily="34" charset="-122"/>
              <a:ea typeface="微软雅黑" panose="020B0503020204020204" pitchFamily="34" charset="-122"/>
            </a:endParaRPr>
          </a:p>
        </p:txBody>
      </p:sp>
      <p:sp>
        <p:nvSpPr>
          <p:cNvPr id="9" name="椭圆 8"/>
          <p:cNvSpPr/>
          <p:nvPr/>
        </p:nvSpPr>
        <p:spPr>
          <a:xfrm>
            <a:off x="4553033" y="1437972"/>
            <a:ext cx="1203345" cy="1203345"/>
          </a:xfrm>
          <a:prstGeom prst="ellipse">
            <a:avLst/>
          </a:prstGeom>
          <a:solidFill>
            <a:schemeClr val="bg2">
              <a:lumMod val="40000"/>
              <a:lumOff val="60000"/>
            </a:schemeClr>
          </a:solidFill>
          <a:ln>
            <a:noFill/>
          </a:ln>
          <a:effectLst>
            <a:outerShdw blurRad="63500" sx="101000" sy="101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dirty="0">
                <a:latin typeface="微软雅黑" panose="020B0503020204020204" pitchFamily="34" charset="-122"/>
                <a:ea typeface="微软雅黑" panose="020B0503020204020204" pitchFamily="34" charset="-122"/>
              </a:rPr>
              <a:t>定</a:t>
            </a:r>
            <a:endParaRPr lang="zh-CN" altLang="en-US" sz="2400" b="1" dirty="0">
              <a:latin typeface="微软雅黑" panose="020B0503020204020204" pitchFamily="34" charset="-122"/>
              <a:ea typeface="微软雅黑" panose="020B0503020204020204" pitchFamily="34" charset="-122"/>
            </a:endParaRPr>
          </a:p>
        </p:txBody>
      </p:sp>
      <p:sp>
        <p:nvSpPr>
          <p:cNvPr id="10" name="椭圆 9"/>
          <p:cNvSpPr/>
          <p:nvPr/>
        </p:nvSpPr>
        <p:spPr>
          <a:xfrm>
            <a:off x="6454619" y="1437972"/>
            <a:ext cx="1203345" cy="1203345"/>
          </a:xfrm>
          <a:prstGeom prst="ellipse">
            <a:avLst/>
          </a:prstGeom>
          <a:solidFill>
            <a:schemeClr val="tx1">
              <a:lumMod val="40000"/>
              <a:lumOff val="60000"/>
            </a:schemeClr>
          </a:solidFill>
          <a:ln>
            <a:noFill/>
          </a:ln>
          <a:effectLst>
            <a:outerShdw blurRad="63500" sx="101000" sy="101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dirty="0">
                <a:latin typeface="微软雅黑" panose="020B0503020204020204" pitchFamily="34" charset="-122"/>
                <a:ea typeface="微软雅黑" panose="020B0503020204020204" pitchFamily="34" charset="-122"/>
              </a:rPr>
              <a:t>依</a:t>
            </a:r>
            <a:endParaRPr lang="zh-CN" altLang="en-US" sz="2400" b="1" dirty="0">
              <a:latin typeface="微软雅黑" panose="020B0503020204020204" pitchFamily="34" charset="-122"/>
              <a:ea typeface="微软雅黑" panose="020B0503020204020204" pitchFamily="34" charset="-122"/>
            </a:endParaRPr>
          </a:p>
        </p:txBody>
      </p:sp>
      <p:sp>
        <p:nvSpPr>
          <p:cNvPr id="11" name="椭圆 10"/>
          <p:cNvSpPr/>
          <p:nvPr/>
        </p:nvSpPr>
        <p:spPr>
          <a:xfrm>
            <a:off x="8345410" y="1437972"/>
            <a:ext cx="1203345" cy="1203345"/>
          </a:xfrm>
          <a:prstGeom prst="ellipse">
            <a:avLst/>
          </a:prstGeom>
          <a:solidFill>
            <a:schemeClr val="tx1">
              <a:lumMod val="40000"/>
              <a:lumOff val="60000"/>
            </a:schemeClr>
          </a:solidFill>
          <a:ln>
            <a:noFill/>
          </a:ln>
          <a:effectLst>
            <a:outerShdw blurRad="63500" sx="101000" sy="101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dirty="0">
                <a:latin typeface="微软雅黑" panose="020B0503020204020204" pitchFamily="34" charset="-122"/>
                <a:ea typeface="微软雅黑" panose="020B0503020204020204" pitchFamily="34" charset="-122"/>
              </a:rPr>
              <a:t>据</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bldLvl="0" animBg="1"/>
      <p:bldP spid="9" grpId="0" bldLvl="0" animBg="1"/>
      <p:bldP spid="10" grpId="0" bldLvl="0" animBg="1"/>
      <p:bldP spid="11"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二、定义及内容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4" name="TextBox 3"/>
          <p:cNvSpPr txBox="1"/>
          <p:nvPr/>
        </p:nvSpPr>
        <p:spPr>
          <a:xfrm>
            <a:off x="1616710" y="3804920"/>
            <a:ext cx="6069965" cy="922020"/>
          </a:xfrm>
          <a:prstGeom prst="rect">
            <a:avLst/>
          </a:prstGeom>
          <a:noFill/>
        </p:spPr>
        <p:txBody>
          <a:bodyPr wrap="square" rtlCol="0">
            <a:spAutoFit/>
          </a:bodyPr>
          <a:lstStyle/>
          <a:p>
            <a:pPr algn="ctr">
              <a:lnSpc>
                <a:spcPct val="150000"/>
              </a:lnSpc>
            </a:pPr>
            <a:r>
              <a:rPr lang="zh-CN" altLang="en-US" b="1" dirty="0" smtClean="0">
                <a:solidFill>
                  <a:srgbClr val="000000"/>
                </a:solidFill>
                <a:latin typeface="微软雅黑" panose="020B0503020204020204" pitchFamily="34" charset="-122"/>
                <a:ea typeface="微软雅黑" panose="020B0503020204020204" pitchFamily="34" charset="-122"/>
              </a:rPr>
              <a:t>差旅费</a:t>
            </a:r>
            <a:r>
              <a:rPr lang="zh-CN" altLang="en-US" b="1" dirty="0">
                <a:solidFill>
                  <a:srgbClr val="000000"/>
                </a:solidFill>
                <a:latin typeface="微软雅黑" panose="020B0503020204020204" pitchFamily="34" charset="-122"/>
                <a:ea typeface="微软雅黑" panose="020B0503020204020204" pitchFamily="34" charset="-122"/>
              </a:rPr>
              <a:t>是指工作人员临时到常驻地以外地区公务出差所发生的城市间交通费、住宿费、伙食补助费和市内交通费</a:t>
            </a:r>
            <a:r>
              <a:rPr lang="zh-CN" altLang="en-US" b="1" dirty="0" smtClean="0">
                <a:solidFill>
                  <a:srgbClr val="000000"/>
                </a:solidFill>
                <a:latin typeface="微软雅黑" panose="020B0503020204020204" pitchFamily="34" charset="-122"/>
                <a:ea typeface="微软雅黑" panose="020B0503020204020204" pitchFamily="34" charset="-122"/>
              </a:rPr>
              <a:t>。</a:t>
            </a: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8" name="圆角矩形 27"/>
          <p:cNvSpPr/>
          <p:nvPr/>
        </p:nvSpPr>
        <p:spPr>
          <a:xfrm>
            <a:off x="1771650" y="1916338"/>
            <a:ext cx="1881624" cy="1398329"/>
          </a:xfrm>
          <a:prstGeom prst="roundRect">
            <a:avLst>
              <a:gd name="adj" fmla="val 8900"/>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dirty="0" smtClean="0">
                <a:latin typeface="微软雅黑" panose="020B0503020204020204" pitchFamily="34" charset="-122"/>
                <a:ea typeface="微软雅黑" panose="020B0503020204020204" pitchFamily="34" charset="-122"/>
              </a:rPr>
              <a:t>城市交通费</a:t>
            </a:r>
            <a:endParaRPr lang="zh-CN" altLang="en-US" b="1" spc="300" dirty="0">
              <a:latin typeface="微软雅黑" panose="020B0503020204020204" pitchFamily="34" charset="-122"/>
              <a:ea typeface="微软雅黑" panose="020B0503020204020204" pitchFamily="34" charset="-122"/>
            </a:endParaRPr>
          </a:p>
        </p:txBody>
      </p:sp>
      <p:sp>
        <p:nvSpPr>
          <p:cNvPr id="9" name="圆角矩形 27"/>
          <p:cNvSpPr/>
          <p:nvPr/>
        </p:nvSpPr>
        <p:spPr>
          <a:xfrm>
            <a:off x="6388676" y="1916338"/>
            <a:ext cx="1881624" cy="1398329"/>
          </a:xfrm>
          <a:prstGeom prst="roundRect">
            <a:avLst>
              <a:gd name="adj" fmla="val 8900"/>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dirty="0" smtClean="0">
                <a:latin typeface="微软雅黑" panose="020B0503020204020204" pitchFamily="34" charset="-122"/>
                <a:ea typeface="微软雅黑" panose="020B0503020204020204" pitchFamily="34" charset="-122"/>
              </a:rPr>
              <a:t>伙食补助费</a:t>
            </a:r>
            <a:endParaRPr lang="zh-CN" altLang="en-US" b="1" spc="300" dirty="0">
              <a:latin typeface="微软雅黑" panose="020B0503020204020204" pitchFamily="34" charset="-122"/>
              <a:ea typeface="微软雅黑" panose="020B0503020204020204" pitchFamily="34" charset="-122"/>
            </a:endParaRPr>
          </a:p>
        </p:txBody>
      </p:sp>
      <p:sp>
        <p:nvSpPr>
          <p:cNvPr id="10" name="圆角矩形 27"/>
          <p:cNvSpPr/>
          <p:nvPr/>
        </p:nvSpPr>
        <p:spPr>
          <a:xfrm>
            <a:off x="8686799" y="1916336"/>
            <a:ext cx="1881624" cy="1398329"/>
          </a:xfrm>
          <a:prstGeom prst="roundRect">
            <a:avLst>
              <a:gd name="adj" fmla="val 8900"/>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dirty="0">
                <a:latin typeface="微软雅黑" panose="020B0503020204020204" pitchFamily="34" charset="-122"/>
                <a:ea typeface="微软雅黑" panose="020B0503020204020204" pitchFamily="34" charset="-122"/>
              </a:rPr>
              <a:t>市</a:t>
            </a:r>
            <a:r>
              <a:rPr lang="zh-CN" altLang="en-US" b="1" spc="300" dirty="0" smtClean="0">
                <a:latin typeface="微软雅黑" panose="020B0503020204020204" pitchFamily="34" charset="-122"/>
                <a:ea typeface="微软雅黑" panose="020B0503020204020204" pitchFamily="34" charset="-122"/>
              </a:rPr>
              <a:t>内交通费</a:t>
            </a:r>
            <a:endParaRPr lang="zh-CN" altLang="en-US" b="1" spc="300" dirty="0">
              <a:latin typeface="微软雅黑" panose="020B0503020204020204" pitchFamily="34" charset="-122"/>
              <a:ea typeface="微软雅黑" panose="020B0503020204020204" pitchFamily="34" charset="-122"/>
            </a:endParaRPr>
          </a:p>
        </p:txBody>
      </p:sp>
      <p:sp>
        <p:nvSpPr>
          <p:cNvPr id="11" name="圆角矩形 27"/>
          <p:cNvSpPr/>
          <p:nvPr/>
        </p:nvSpPr>
        <p:spPr>
          <a:xfrm>
            <a:off x="4057214" y="1916337"/>
            <a:ext cx="1881624" cy="1398329"/>
          </a:xfrm>
          <a:prstGeom prst="roundRect">
            <a:avLst>
              <a:gd name="adj" fmla="val 8900"/>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300" dirty="0">
                <a:latin typeface="微软雅黑" panose="020B0503020204020204" pitchFamily="34" charset="-122"/>
                <a:ea typeface="微软雅黑" panose="020B0503020204020204" pitchFamily="34" charset="-122"/>
              </a:rPr>
              <a:t>住宿费</a:t>
            </a:r>
            <a:endParaRPr lang="zh-CN" altLang="en-US" b="1" spc="3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75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75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750"/>
                                        <p:tgtEl>
                                          <p:spTgt spid="11"/>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bldLvl="0" animBg="1"/>
      <p:bldP spid="9" grpId="0" bldLvl="0" animBg="1"/>
      <p:bldP spid="10" grpId="0" bldLvl="0" animBg="1"/>
      <p:bldP spid="1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（一）城市交通费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graphicFrame>
        <p:nvGraphicFramePr>
          <p:cNvPr id="3" name="表格 2"/>
          <p:cNvGraphicFramePr>
            <a:graphicFrameLocks noGrp="1"/>
          </p:cNvGraphicFramePr>
          <p:nvPr/>
        </p:nvGraphicFramePr>
        <p:xfrm>
          <a:off x="1969135" y="2350135"/>
          <a:ext cx="8543925" cy="3409315"/>
        </p:xfrm>
        <a:graphic>
          <a:graphicData uri="http://schemas.openxmlformats.org/drawingml/2006/table">
            <a:tbl>
              <a:tblPr>
                <a:tableStyleId>{5C22544A-7EE6-4342-B048-85BDC9FD1C3A}</a:tableStyleId>
              </a:tblPr>
              <a:tblGrid>
                <a:gridCol w="1038225"/>
                <a:gridCol w="1737360"/>
                <a:gridCol w="5768340"/>
              </a:tblGrid>
              <a:tr h="612140">
                <a:tc>
                  <a:txBody>
                    <a:bodyPr/>
                    <a:lstStyle/>
                    <a:p>
                      <a:pPr algn="ctr">
                        <a:spcAft>
                          <a:spcPts val="0"/>
                        </a:spcAft>
                      </a:pPr>
                      <a:r>
                        <a:rPr lang="zh-CN" sz="1800" b="1" dirty="0">
                          <a:solidFill>
                            <a:srgbClr val="000000"/>
                          </a:solidFill>
                          <a:effectLst/>
                          <a:latin typeface="微软雅黑" panose="020B0503020204020204" pitchFamily="34" charset="-122"/>
                          <a:ea typeface="微软雅黑" panose="020B0503020204020204" pitchFamily="34" charset="-122"/>
                        </a:rPr>
                        <a:t>类别</a:t>
                      </a:r>
                      <a:endParaRPr lang="zh-CN" sz="1800" b="1" dirty="0">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职称、职务</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乘坐交通工具等级</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r>
              <a:tr h="892810">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一类</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院士</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just">
                        <a:spcAft>
                          <a:spcPts val="0"/>
                        </a:spcAft>
                      </a:pPr>
                      <a:r>
                        <a:rPr lang="zh-CN" sz="1800" b="1">
                          <a:solidFill>
                            <a:srgbClr val="000000"/>
                          </a:solidFill>
                          <a:effectLst/>
                          <a:latin typeface="微软雅黑" panose="020B0503020204020204" pitchFamily="34" charset="-122"/>
                          <a:ea typeface="微软雅黑" panose="020B0503020204020204" pitchFamily="34" charset="-122"/>
                        </a:rPr>
                        <a:t>火车软席、高铁</a:t>
                      </a:r>
                      <a:r>
                        <a:rPr lang="en-US" sz="1800" b="1">
                          <a:solidFill>
                            <a:srgbClr val="000000"/>
                          </a:solidFill>
                          <a:effectLst/>
                          <a:latin typeface="微软雅黑" panose="020B0503020204020204" pitchFamily="34" charset="-122"/>
                          <a:ea typeface="微软雅黑" panose="020B0503020204020204" pitchFamily="34" charset="-122"/>
                        </a:rPr>
                        <a:t>/</a:t>
                      </a:r>
                      <a:r>
                        <a:rPr lang="zh-CN" sz="1800" b="1">
                          <a:solidFill>
                            <a:srgbClr val="000000"/>
                          </a:solidFill>
                          <a:effectLst/>
                          <a:latin typeface="微软雅黑" panose="020B0503020204020204" pitchFamily="34" charset="-122"/>
                          <a:ea typeface="微软雅黑" panose="020B0503020204020204" pitchFamily="34" charset="-122"/>
                        </a:rPr>
                        <a:t>动车商务座、全列软席列车一等软座；轮船一等舱；飞机头等舱，其他交通工具</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r>
              <a:tr h="969010">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二类</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厅级或</a:t>
                      </a:r>
                      <a:endParaRPr lang="zh-CN" sz="1800" b="1">
                        <a:solidFill>
                          <a:srgbClr val="000000"/>
                        </a:solidFill>
                        <a:effectLst/>
                        <a:latin typeface="微软雅黑" panose="020B0503020204020204" pitchFamily="34" charset="-122"/>
                        <a:ea typeface="微软雅黑" panose="020B0503020204020204" pitchFamily="34" charset="-122"/>
                      </a:endParaRPr>
                    </a:p>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正高级职称</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just">
                        <a:spcAft>
                          <a:spcPts val="0"/>
                        </a:spcAft>
                      </a:pPr>
                      <a:r>
                        <a:rPr lang="zh-CN" sz="1800" b="1" dirty="0">
                          <a:solidFill>
                            <a:srgbClr val="000000"/>
                          </a:solidFill>
                          <a:effectLst/>
                          <a:latin typeface="微软雅黑" panose="020B0503020204020204" pitchFamily="34" charset="-122"/>
                          <a:ea typeface="微软雅黑" panose="020B0503020204020204" pitchFamily="34" charset="-122"/>
                        </a:rPr>
                        <a:t>火车软席、高铁</a:t>
                      </a:r>
                      <a:r>
                        <a:rPr lang="en-US" sz="1800" b="1" dirty="0">
                          <a:solidFill>
                            <a:srgbClr val="000000"/>
                          </a:solidFill>
                          <a:effectLst/>
                          <a:latin typeface="微软雅黑" panose="020B0503020204020204" pitchFamily="34" charset="-122"/>
                          <a:ea typeface="微软雅黑" panose="020B0503020204020204" pitchFamily="34" charset="-122"/>
                        </a:rPr>
                        <a:t>/</a:t>
                      </a:r>
                      <a:r>
                        <a:rPr lang="zh-CN" sz="1800" b="1" dirty="0">
                          <a:solidFill>
                            <a:srgbClr val="000000"/>
                          </a:solidFill>
                          <a:effectLst/>
                          <a:latin typeface="微软雅黑" panose="020B0503020204020204" pitchFamily="34" charset="-122"/>
                          <a:ea typeface="微软雅黑" panose="020B0503020204020204" pitchFamily="34" charset="-122"/>
                        </a:rPr>
                        <a:t>动车一等座、全列软席列车一等软座；轮船二等舱；飞机经济舱，其他交通工具</a:t>
                      </a:r>
                      <a:endParaRPr lang="zh-CN" sz="1800" b="1" dirty="0">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r>
              <a:tr h="935355">
                <a:tc>
                  <a:txBody>
                    <a:bodyPr/>
                    <a:lstStyle/>
                    <a:p>
                      <a:pPr algn="ctr">
                        <a:spcAft>
                          <a:spcPts val="0"/>
                        </a:spcAft>
                      </a:pPr>
                      <a:r>
                        <a:rPr lang="zh-CN" sz="1800" b="1">
                          <a:solidFill>
                            <a:srgbClr val="000000"/>
                          </a:solidFill>
                          <a:effectLst/>
                          <a:latin typeface="微软雅黑" panose="020B0503020204020204" pitchFamily="34" charset="-122"/>
                          <a:ea typeface="微软雅黑" panose="020B0503020204020204" pitchFamily="34" charset="-122"/>
                        </a:rPr>
                        <a:t>三类</a:t>
                      </a:r>
                      <a:endParaRPr lang="zh-CN" sz="1800" b="1">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ctr">
                        <a:spcAft>
                          <a:spcPts val="0"/>
                        </a:spcAft>
                      </a:pPr>
                      <a:r>
                        <a:rPr lang="zh-CN" sz="1800" b="1" dirty="0">
                          <a:solidFill>
                            <a:srgbClr val="000000"/>
                          </a:solidFill>
                          <a:effectLst/>
                          <a:latin typeface="微软雅黑" panose="020B0503020204020204" pitchFamily="34" charset="-122"/>
                          <a:ea typeface="微软雅黑" panose="020B0503020204020204" pitchFamily="34" charset="-122"/>
                        </a:rPr>
                        <a:t>其他人员</a:t>
                      </a:r>
                      <a:endParaRPr lang="zh-CN" sz="1800" b="1" dirty="0">
                        <a:solidFill>
                          <a:srgbClr val="000000"/>
                        </a:solidFill>
                        <a:effectLst/>
                        <a:latin typeface="微软雅黑" panose="020B0503020204020204" pitchFamily="34" charset="-122"/>
                        <a:ea typeface="微软雅黑" panose="020B0503020204020204" pitchFamily="34" charset="-122"/>
                      </a:endParaRPr>
                    </a:p>
                    <a:p>
                      <a:pPr algn="ctr">
                        <a:spcAft>
                          <a:spcPts val="0"/>
                        </a:spcAft>
                      </a:pPr>
                      <a:r>
                        <a:rPr lang="zh-CN" sz="1800" b="1" dirty="0">
                          <a:solidFill>
                            <a:srgbClr val="000000"/>
                          </a:solidFill>
                          <a:effectLst/>
                          <a:latin typeface="微软雅黑" panose="020B0503020204020204" pitchFamily="34" charset="-122"/>
                          <a:ea typeface="微软雅黑" panose="020B0503020204020204" pitchFamily="34" charset="-122"/>
                        </a:rPr>
                        <a:t>（含学生）</a:t>
                      </a:r>
                      <a:endParaRPr lang="zh-CN" sz="1800" b="1" dirty="0">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c>
                  <a:txBody>
                    <a:bodyPr/>
                    <a:lstStyle/>
                    <a:p>
                      <a:pPr algn="just">
                        <a:spcAft>
                          <a:spcPts val="0"/>
                        </a:spcAft>
                      </a:pPr>
                      <a:r>
                        <a:rPr lang="zh-CN" sz="1800" b="1" dirty="0">
                          <a:solidFill>
                            <a:srgbClr val="000000"/>
                          </a:solidFill>
                          <a:effectLst/>
                          <a:latin typeface="微软雅黑" panose="020B0503020204020204" pitchFamily="34" charset="-122"/>
                          <a:ea typeface="微软雅黑" panose="020B0503020204020204" pitchFamily="34" charset="-122"/>
                        </a:rPr>
                        <a:t>火车硬席、高铁</a:t>
                      </a:r>
                      <a:r>
                        <a:rPr lang="en-US" sz="1800" b="1" dirty="0">
                          <a:solidFill>
                            <a:srgbClr val="000000"/>
                          </a:solidFill>
                          <a:effectLst/>
                          <a:latin typeface="微软雅黑" panose="020B0503020204020204" pitchFamily="34" charset="-122"/>
                          <a:ea typeface="微软雅黑" panose="020B0503020204020204" pitchFamily="34" charset="-122"/>
                        </a:rPr>
                        <a:t>/</a:t>
                      </a:r>
                      <a:r>
                        <a:rPr lang="zh-CN" sz="1800" b="1" dirty="0">
                          <a:solidFill>
                            <a:srgbClr val="000000"/>
                          </a:solidFill>
                          <a:effectLst/>
                          <a:latin typeface="微软雅黑" panose="020B0503020204020204" pitchFamily="34" charset="-122"/>
                          <a:ea typeface="微软雅黑" panose="020B0503020204020204" pitchFamily="34" charset="-122"/>
                        </a:rPr>
                        <a:t>动车二等座、全列软席列车二等软座；轮船三等舱；飞机经济舱，其他交通工具</a:t>
                      </a:r>
                      <a:endParaRPr lang="zh-CN" sz="1800" b="1" dirty="0">
                        <a:solidFill>
                          <a:srgbClr val="0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tc>
              </a:tr>
            </a:tbl>
          </a:graphicData>
        </a:graphic>
      </p:graphicFrame>
      <p:sp>
        <p:nvSpPr>
          <p:cNvPr id="4" name="TextBox 3"/>
          <p:cNvSpPr txBox="1"/>
          <p:nvPr/>
        </p:nvSpPr>
        <p:spPr>
          <a:xfrm>
            <a:off x="1969135" y="1403350"/>
            <a:ext cx="7348220" cy="645160"/>
          </a:xfrm>
          <a:prstGeom prst="rect">
            <a:avLst/>
          </a:prstGeom>
          <a:noFill/>
        </p:spPr>
        <p:txBody>
          <a:bodyPr wrap="square" rtlCol="0">
            <a:spAutoFit/>
          </a:bodyPr>
          <a:lstStyle/>
          <a:p>
            <a:r>
              <a:rPr lang="zh-CN" altLang="en-US" b="1" dirty="0">
                <a:solidFill>
                  <a:srgbClr val="000000"/>
                </a:solidFill>
                <a:latin typeface="微软雅黑" panose="020B0503020204020204" pitchFamily="34" charset="-122"/>
                <a:ea typeface="微软雅黑" panose="020B0503020204020204" pitchFamily="34" charset="-122"/>
              </a:rPr>
              <a:t>城市间交通费是指工作人员因公到常驻地以外地区出差乘坐火车、轮船、飞机等交通工具所发生的费用。出差人员乘坐交通工具的等级见下表。</a:t>
            </a:r>
            <a:endParaRPr lang="zh-CN" altLang="en-US" b="1"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（一）城市交通费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3" name="TextBox 2"/>
          <p:cNvSpPr txBox="1"/>
          <p:nvPr/>
        </p:nvSpPr>
        <p:spPr>
          <a:xfrm>
            <a:off x="1852612" y="1648509"/>
            <a:ext cx="8715375" cy="3907790"/>
          </a:xfrm>
          <a:prstGeom prst="rect">
            <a:avLst/>
          </a:prstGeom>
          <a:noFill/>
        </p:spPr>
        <p:txBody>
          <a:bodyPr wrap="square" rtlCol="0">
            <a:spAutoFit/>
          </a:bodyPr>
          <a:lstStyle/>
          <a:p>
            <a:r>
              <a:rPr lang="zh-CN" altLang="en-US" sz="3200" b="1"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注意事项：</a:t>
            </a:r>
            <a:endParaRPr lang="en-US" altLang="zh-CN" sz="3200" b="1"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50000"/>
              </a:lnSpc>
            </a:pPr>
            <a:r>
              <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r>
              <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到出差目的地有多种交通工具可选择时，出差人员在不影响公务、确保安全的前提下，应当选乘经济便捷的交通工具。</a:t>
            </a:r>
            <a:endPar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nSpc>
                <a:spcPct val="150000"/>
              </a:lnSpc>
            </a:pPr>
            <a:r>
              <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r>
              <a:rPr lang="en-US" altLang="zh-CN"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因发生城市间交通费而产生的订票费、签转或退票费、民航发展基金、燃油附加费等相关费用可以凭据报销</a:t>
            </a:r>
            <a:r>
              <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nSpc>
                <a:spcPct val="150000"/>
              </a:lnSpc>
            </a:pPr>
            <a:r>
              <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r>
              <a:rPr lang="en-US" altLang="zh-CN"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乘坐飞机、火车、轮船等交通工具的，每人次可以购买交通意外保险一份。</a:t>
            </a:r>
            <a:r>
              <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所在单位统一购买交通意外保险的，不再重复购买。</a:t>
            </a:r>
            <a:endPar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nSpc>
                <a:spcPct val="150000"/>
              </a:lnSpc>
            </a:pPr>
            <a:r>
              <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院士出差，因工作需要，随行一人可乘坐同等级交通工具。</a:t>
            </a:r>
            <a:endPar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nSpc>
                <a:spcPct val="150000"/>
              </a:lnSpc>
            </a:pPr>
            <a:r>
              <a:rPr lang="en-US" altLang="zh-CN"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a:t>
            </a:r>
            <a:r>
              <a:rPr lang="zh-CN" altLang="en-US"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未按规定等级乘坐交通工具的，超支部分由个人自理。</a:t>
            </a:r>
            <a:endParaRPr lang="zh-CN" altLang="en-US"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（二）住宿费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4" name="TextBox 3"/>
          <p:cNvSpPr txBox="1"/>
          <p:nvPr/>
        </p:nvSpPr>
        <p:spPr>
          <a:xfrm>
            <a:off x="1645920" y="1189355"/>
            <a:ext cx="10298430" cy="922020"/>
          </a:xfrm>
          <a:prstGeom prst="rect">
            <a:avLst/>
          </a:prstGeom>
          <a:noFill/>
        </p:spPr>
        <p:txBody>
          <a:bodyPr wrap="square" rtlCol="0">
            <a:spAutoFit/>
          </a:bodyPr>
          <a:lstStyle/>
          <a:p>
            <a:pPr>
              <a:lnSpc>
                <a:spcPct val="150000"/>
              </a:lnSpc>
            </a:pPr>
            <a:r>
              <a:rPr lang="zh-CN" altLang="en-US" dirty="0">
                <a:solidFill>
                  <a:srgbClr val="000000"/>
                </a:solidFill>
                <a:latin typeface="微软雅黑" panose="020B0503020204020204" pitchFamily="34" charset="-122"/>
                <a:ea typeface="微软雅黑" panose="020B0503020204020204" pitchFamily="34" charset="-122"/>
              </a:rPr>
              <a:t>城市住宿费是指工作人员因公出差期间入住宾馆（包括饭店、招待所，下同）发生的房租费用</a:t>
            </a:r>
            <a:r>
              <a:rPr lang="zh-CN" altLang="en-US" dirty="0" smtClean="0">
                <a:solidFill>
                  <a:srgbClr val="000000"/>
                </a:solidFill>
                <a:latin typeface="微软雅黑" panose="020B0503020204020204" pitchFamily="34" charset="-122"/>
                <a:ea typeface="微软雅黑" panose="020B0503020204020204" pitchFamily="34" charset="-122"/>
              </a:rPr>
              <a:t>。</a:t>
            </a: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rgbClr val="000000"/>
                </a:solidFill>
                <a:latin typeface="微软雅黑" panose="020B0503020204020204" pitchFamily="34" charset="-122"/>
                <a:ea typeface="微软雅黑" panose="020B0503020204020204" pitchFamily="34" charset="-122"/>
              </a:rPr>
              <a:t>标准</a:t>
            </a:r>
            <a:r>
              <a:rPr lang="zh-CN" altLang="en-US" dirty="0">
                <a:solidFill>
                  <a:srgbClr val="000000"/>
                </a:solidFill>
                <a:latin typeface="微软雅黑" panose="020B0503020204020204" pitchFamily="34" charset="-122"/>
                <a:ea typeface="微软雅黑" panose="020B0503020204020204" pitchFamily="34" charset="-122"/>
              </a:rPr>
              <a:t>参见</a:t>
            </a:r>
            <a:r>
              <a:rPr lang="en-US" altLang="zh-CN" b="1" dirty="0">
                <a:solidFill>
                  <a:srgbClr val="000000"/>
                </a:solidFill>
                <a:latin typeface="微软雅黑" panose="020B0503020204020204" pitchFamily="34" charset="-122"/>
                <a:ea typeface="微软雅黑" panose="020B0503020204020204" pitchFamily="34" charset="-122"/>
              </a:rPr>
              <a:t>《</a:t>
            </a:r>
            <a:r>
              <a:rPr lang="zh-CN" altLang="en-US" b="1" dirty="0">
                <a:solidFill>
                  <a:srgbClr val="000000"/>
                </a:solidFill>
                <a:latin typeface="微软雅黑" panose="020B0503020204020204" pitchFamily="34" charset="-122"/>
                <a:ea typeface="微软雅黑" panose="020B0503020204020204" pitchFamily="34" charset="-122"/>
              </a:rPr>
              <a:t>福建省省直机关工作人员赴全国各地差旅住宿标准明细表</a:t>
            </a:r>
            <a:r>
              <a:rPr lang="en-US" altLang="zh-CN" b="1" dirty="0">
                <a:solidFill>
                  <a:srgbClr val="000000"/>
                </a:solidFill>
                <a:latin typeface="微软雅黑" panose="020B0503020204020204" pitchFamily="34" charset="-122"/>
                <a:ea typeface="微软雅黑" panose="020B0503020204020204" pitchFamily="34" charset="-122"/>
              </a:rPr>
              <a:t>》</a:t>
            </a:r>
            <a:r>
              <a:rPr lang="zh-CN" altLang="en-US" b="1" dirty="0">
                <a:solidFill>
                  <a:srgbClr val="000000"/>
                </a:solidFill>
                <a:latin typeface="微软雅黑" panose="020B0503020204020204" pitchFamily="34" charset="-122"/>
                <a:ea typeface="微软雅黑" panose="020B0503020204020204" pitchFamily="34" charset="-122"/>
              </a:rPr>
              <a:t>（闽财行</a:t>
            </a:r>
            <a:r>
              <a:rPr lang="en-US" altLang="zh-CN" b="1" dirty="0">
                <a:solidFill>
                  <a:srgbClr val="000000"/>
                </a:solidFill>
                <a:latin typeface="微软雅黑" panose="020B0503020204020204" pitchFamily="34" charset="-122"/>
                <a:ea typeface="微软雅黑" panose="020B0503020204020204" pitchFamily="34" charset="-122"/>
              </a:rPr>
              <a:t>〔2016〕9</a:t>
            </a:r>
            <a:r>
              <a:rPr lang="zh-CN" altLang="en-US" b="1" dirty="0">
                <a:solidFill>
                  <a:srgbClr val="000000"/>
                </a:solidFill>
                <a:latin typeface="微软雅黑" panose="020B0503020204020204" pitchFamily="34" charset="-122"/>
                <a:ea typeface="微软雅黑" panose="020B0503020204020204" pitchFamily="34" charset="-122"/>
              </a:rPr>
              <a:t>号）</a:t>
            </a:r>
            <a:endParaRPr lang="zh-CN" altLang="en-US" b="1" dirty="0">
              <a:solidFill>
                <a:srgbClr val="00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633730" y="2840990"/>
            <a:ext cx="5984875" cy="368300"/>
          </a:xfrm>
          <a:prstGeom prst="rect">
            <a:avLst/>
          </a:prstGeom>
          <a:noFill/>
        </p:spPr>
        <p:txBody>
          <a:bodyPr wrap="square" rtlCol="0">
            <a:spAutoFit/>
          </a:bodyPr>
          <a:lstStyle/>
          <a:p>
            <a:pPr algn="ctr"/>
            <a:r>
              <a:rPr lang="zh-CN" altLang="en-US" dirty="0">
                <a:solidFill>
                  <a:srgbClr val="000000"/>
                </a:solidFill>
                <a:effectLst/>
                <a:latin typeface="微软雅黑" panose="020B0503020204020204" pitchFamily="34" charset="-122"/>
                <a:ea typeface="微软雅黑" panose="020B0503020204020204" pitchFamily="34" charset="-122"/>
              </a:rPr>
              <a:t>到常驻地以外出差，出现以下情况的</a:t>
            </a:r>
            <a:r>
              <a:rPr lang="en-US" altLang="zh-CN" dirty="0">
                <a:solidFill>
                  <a:srgbClr val="000000"/>
                </a:solidFill>
                <a:effectLst/>
                <a:latin typeface="微软雅黑" panose="020B0503020204020204" pitchFamily="34" charset="-122"/>
                <a:ea typeface="微软雅黑" panose="020B0503020204020204" pitchFamily="34" charset="-122"/>
              </a:rPr>
              <a:t>: </a:t>
            </a:r>
            <a:endParaRPr lang="en-US" altLang="zh-CN" dirty="0">
              <a:solidFill>
                <a:srgbClr val="000000"/>
              </a:solidFill>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1726565" y="3293745"/>
            <a:ext cx="5187315" cy="1476375"/>
          </a:xfrm>
          <a:prstGeom prst="rect">
            <a:avLst/>
          </a:prstGeom>
          <a:noFill/>
        </p:spPr>
        <p:txBody>
          <a:bodyPr wrap="square" rtlCol="0">
            <a:spAutoFit/>
          </a:bodyPr>
          <a:lstStyle/>
          <a:p>
            <a:pPr marL="342900" indent="-342900" algn="l">
              <a:buFont typeface="+mj-ea"/>
              <a:buAutoNum type="circleNumDbPlain"/>
            </a:pPr>
            <a:r>
              <a:rPr lang="zh-CN" altLang="en-US" dirty="0">
                <a:solidFill>
                  <a:srgbClr val="000000"/>
                </a:solidFill>
                <a:latin typeface="微软雅黑" panose="020B0503020204020204" pitchFamily="34" charset="-122"/>
                <a:ea typeface="微软雅黑" panose="020B0503020204020204" pitchFamily="34" charset="-122"/>
              </a:rPr>
              <a:t>当天往返但公务活动超过半天</a:t>
            </a:r>
            <a:endParaRPr lang="zh-CN" altLang="en-US" dirty="0">
              <a:solidFill>
                <a:srgbClr val="000000"/>
              </a:solidFill>
              <a:latin typeface="微软雅黑" panose="020B0503020204020204" pitchFamily="34" charset="-122"/>
              <a:ea typeface="微软雅黑" panose="020B0503020204020204" pitchFamily="34" charset="-122"/>
            </a:endParaRPr>
          </a:p>
          <a:p>
            <a:pPr marL="342900" indent="-342900" algn="l">
              <a:buFont typeface="+mj-ea"/>
              <a:buAutoNum type="circleNumDbPlain"/>
            </a:pPr>
            <a:endParaRPr lang="zh-CN" altLang="en-US" dirty="0">
              <a:solidFill>
                <a:srgbClr val="000000"/>
              </a:solidFill>
              <a:latin typeface="微软雅黑" panose="020B0503020204020204" pitchFamily="34" charset="-122"/>
              <a:ea typeface="微软雅黑" panose="020B0503020204020204" pitchFamily="34" charset="-122"/>
            </a:endParaRPr>
          </a:p>
          <a:p>
            <a:pPr marL="342900" indent="-342900" algn="l">
              <a:buFont typeface="+mj-ea"/>
              <a:buAutoNum type="circleNumDbPlain"/>
            </a:pPr>
            <a:r>
              <a:rPr lang="zh-CN" altLang="en-US" dirty="0">
                <a:solidFill>
                  <a:srgbClr val="000000"/>
                </a:solidFill>
                <a:latin typeface="微软雅黑" panose="020B0503020204020204" pitchFamily="34" charset="-122"/>
                <a:ea typeface="微软雅黑" panose="020B0503020204020204" pitchFamily="34" charset="-122"/>
              </a:rPr>
              <a:t>当天出差目的地涉及两个及以上市县的</a:t>
            </a:r>
            <a:endParaRPr lang="zh-CN" altLang="en-US" dirty="0">
              <a:solidFill>
                <a:srgbClr val="000000"/>
              </a:solidFill>
              <a:latin typeface="微软雅黑" panose="020B0503020204020204" pitchFamily="34" charset="-122"/>
              <a:ea typeface="微软雅黑" panose="020B0503020204020204" pitchFamily="34" charset="-122"/>
            </a:endParaRPr>
          </a:p>
          <a:p>
            <a:pPr marL="342900" indent="-342900" algn="l">
              <a:buFont typeface="+mj-ea"/>
              <a:buAutoNum type="circleNumDbPlain"/>
            </a:pPr>
            <a:endParaRPr lang="zh-CN" altLang="en-US" dirty="0">
              <a:solidFill>
                <a:srgbClr val="000000"/>
              </a:solidFill>
              <a:latin typeface="微软雅黑" panose="020B0503020204020204" pitchFamily="34" charset="-122"/>
              <a:ea typeface="微软雅黑" panose="020B0503020204020204" pitchFamily="34" charset="-122"/>
            </a:endParaRPr>
          </a:p>
          <a:p>
            <a:pPr marL="342900" indent="-342900" algn="l">
              <a:buFont typeface="+mj-ea"/>
              <a:buAutoNum type="circleNumDbPlain"/>
            </a:pPr>
            <a:r>
              <a:rPr lang="zh-CN" altLang="en-US" dirty="0">
                <a:solidFill>
                  <a:srgbClr val="000000"/>
                </a:solidFill>
                <a:latin typeface="微软雅黑" panose="020B0503020204020204" pitchFamily="34" charset="-122"/>
                <a:ea typeface="微软雅黑" panose="020B0503020204020204" pitchFamily="34" charset="-122"/>
              </a:rPr>
              <a:t>因工作需要延迟退房的</a:t>
            </a:r>
            <a:endParaRPr lang="zh-CN" altLang="en-US" dirty="0">
              <a:solidFill>
                <a:srgbClr val="00000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1645920" y="4978400"/>
            <a:ext cx="10299065" cy="398780"/>
          </a:xfrm>
          <a:prstGeom prst="rect">
            <a:avLst/>
          </a:prstGeom>
          <a:noFill/>
        </p:spPr>
        <p:txBody>
          <a:bodyPr wrap="square" rtlCol="0">
            <a:spAutoFit/>
          </a:bodyPr>
          <a:lstStyle/>
          <a:p>
            <a:pPr algn="ctr"/>
            <a:r>
              <a:rPr lang="zh-CN" altLang="en-US" sz="2000" dirty="0">
                <a:solidFill>
                  <a:srgbClr val="000000"/>
                </a:solidFill>
                <a:latin typeface="微软雅黑" panose="020B0503020204020204" pitchFamily="34" charset="-122"/>
                <a:ea typeface="微软雅黑" panose="020B0503020204020204" pitchFamily="34" charset="-122"/>
              </a:rPr>
              <a:t>可以安排午休房或延迟退房，房费按照出差目的地住宿费</a:t>
            </a:r>
            <a:r>
              <a:rPr lang="zh-CN" altLang="en-US" sz="2000" b="1" dirty="0">
                <a:solidFill>
                  <a:schemeClr val="tx1"/>
                </a:solidFill>
                <a:latin typeface="微软雅黑" panose="020B0503020204020204" pitchFamily="34" charset="-122"/>
                <a:ea typeface="微软雅黑" panose="020B0503020204020204" pitchFamily="34" charset="-122"/>
              </a:rPr>
              <a:t>限额标准的</a:t>
            </a:r>
            <a:r>
              <a:rPr lang="en-US" altLang="zh-CN" sz="2000" b="1" dirty="0" smtClean="0">
                <a:solidFill>
                  <a:schemeClr val="tx1"/>
                </a:solidFill>
                <a:latin typeface="微软雅黑" panose="020B0503020204020204" pitchFamily="34" charset="-122"/>
                <a:ea typeface="微软雅黑" panose="020B0503020204020204" pitchFamily="34" charset="-122"/>
              </a:rPr>
              <a:t>50%</a:t>
            </a:r>
            <a:r>
              <a:rPr lang="zh-CN" altLang="en-US" sz="2000" dirty="0" smtClean="0">
                <a:solidFill>
                  <a:srgbClr val="000000"/>
                </a:solidFill>
                <a:latin typeface="微软雅黑" panose="020B0503020204020204" pitchFamily="34" charset="-122"/>
                <a:ea typeface="微软雅黑" panose="020B0503020204020204" pitchFamily="34" charset="-122"/>
              </a:rPr>
              <a:t>以内</a:t>
            </a:r>
            <a:r>
              <a:rPr lang="zh-CN" altLang="en-US" sz="2000" dirty="0">
                <a:solidFill>
                  <a:srgbClr val="000000"/>
                </a:solidFill>
                <a:latin typeface="微软雅黑" panose="020B0503020204020204" pitchFamily="34" charset="-122"/>
                <a:ea typeface="微软雅黑" panose="020B0503020204020204" pitchFamily="34" charset="-122"/>
              </a:rPr>
              <a:t>凭据报销。</a:t>
            </a:r>
            <a:endParaRPr lang="zh-CN" altLang="en-US" sz="2000" dirty="0">
              <a:solidFill>
                <a:srgbClr val="000000"/>
              </a:solidFill>
              <a:latin typeface="微软雅黑" panose="020B0503020204020204" pitchFamily="34" charset="-122"/>
              <a:ea typeface="微软雅黑" panose="020B0503020204020204" pitchFamily="34" charset="-122"/>
            </a:endParaRPr>
          </a:p>
        </p:txBody>
      </p:sp>
      <p:sp>
        <p:nvSpPr>
          <p:cNvPr id="7" name="矩形 6"/>
          <p:cNvSpPr/>
          <p:nvPr/>
        </p:nvSpPr>
        <p:spPr>
          <a:xfrm>
            <a:off x="1726505" y="2284095"/>
            <a:ext cx="800219" cy="461665"/>
          </a:xfrm>
          <a:prstGeom prst="rect">
            <a:avLst/>
          </a:prstGeom>
          <a:solidFill>
            <a:srgbClr val="FFFF00"/>
          </a:solidFill>
          <a:ln>
            <a:noFill/>
          </a:ln>
        </p:spPr>
        <p:txBody>
          <a:bodyPr wrap="none" rtlCol="0" anchor="t">
            <a:spAutoFit/>
          </a:bodyPr>
          <a:lstStyle/>
          <a:p>
            <a:pPr algn="ctr"/>
            <a:r>
              <a:rPr lang="zh-CN" altLang="en-US" sz="2400" b="1" dirty="0" smtClean="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新增</a:t>
            </a:r>
            <a:endParaRPr lang="zh-CN" altLang="en-US" sz="24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（三）伙食补助费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4" name="TextBox 3"/>
          <p:cNvSpPr txBox="1"/>
          <p:nvPr/>
        </p:nvSpPr>
        <p:spPr>
          <a:xfrm>
            <a:off x="2136775" y="1914525"/>
            <a:ext cx="7940675" cy="2584450"/>
          </a:xfrm>
          <a:prstGeom prst="rect">
            <a:avLst/>
          </a:prstGeom>
          <a:noFill/>
        </p:spPr>
        <p:txBody>
          <a:bodyPr wrap="square" rtlCol="0">
            <a:spAutoFit/>
          </a:bodyPr>
          <a:lstStyle/>
          <a:p>
            <a:pPr>
              <a:lnSpc>
                <a:spcPct val="150000"/>
              </a:lnSpc>
            </a:pPr>
            <a:r>
              <a:rPr lang="zh-CN" altLang="en-US" dirty="0" smtClean="0">
                <a:solidFill>
                  <a:srgbClr val="000000"/>
                </a:solidFill>
                <a:latin typeface="微软雅黑" panose="020B0503020204020204" pitchFamily="34" charset="-122"/>
                <a:ea typeface="微软雅黑" panose="020B0503020204020204" pitchFamily="34" charset="-122"/>
              </a:rPr>
              <a:t>伙食</a:t>
            </a:r>
            <a:r>
              <a:rPr lang="zh-CN" altLang="en-US" dirty="0">
                <a:solidFill>
                  <a:srgbClr val="000000"/>
                </a:solidFill>
                <a:latin typeface="微软雅黑" panose="020B0503020204020204" pitchFamily="34" charset="-122"/>
                <a:ea typeface="微软雅黑" panose="020B0503020204020204" pitchFamily="34" charset="-122"/>
              </a:rPr>
              <a:t>补助费是指对工作人员在因公出差期间给予的伙食补助费用</a:t>
            </a:r>
            <a:r>
              <a:rPr lang="zh-CN" altLang="en-US" dirty="0" smtClean="0">
                <a:solidFill>
                  <a:srgbClr val="000000"/>
                </a:solidFill>
                <a:latin typeface="微软雅黑" panose="020B0503020204020204" pitchFamily="34" charset="-122"/>
                <a:ea typeface="微软雅黑" panose="020B0503020204020204" pitchFamily="34" charset="-122"/>
              </a:rPr>
              <a:t>。</a:t>
            </a: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50000"/>
              </a:lnSpc>
            </a:pP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50000"/>
              </a:lnSpc>
            </a:pPr>
            <a:endParaRPr lang="zh-CN" altLang="en-US" dirty="0" smtClean="0">
              <a:solidFill>
                <a:srgbClr val="000000"/>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rgbClr val="000000"/>
                </a:solidFill>
                <a:latin typeface="微软雅黑" panose="020B0503020204020204" pitchFamily="34" charset="-122"/>
                <a:ea typeface="微软雅黑" panose="020B0503020204020204" pitchFamily="34" charset="-122"/>
              </a:rPr>
              <a:t>出差</a:t>
            </a:r>
            <a:r>
              <a:rPr lang="zh-CN" altLang="en-US" dirty="0">
                <a:solidFill>
                  <a:srgbClr val="000000"/>
                </a:solidFill>
                <a:latin typeface="微软雅黑" panose="020B0503020204020204" pitchFamily="34" charset="-122"/>
                <a:ea typeface="微软雅黑" panose="020B0503020204020204" pitchFamily="34" charset="-122"/>
              </a:rPr>
              <a:t>人员伙食补助费按出差</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自然（日历）</a:t>
            </a:r>
            <a:r>
              <a:rPr lang="zh-CN" altLang="en-US" dirty="0">
                <a:solidFill>
                  <a:srgbClr val="000000"/>
                </a:solidFill>
                <a:latin typeface="微软雅黑" panose="020B0503020204020204" pitchFamily="34" charset="-122"/>
                <a:ea typeface="微软雅黑" panose="020B0503020204020204" pitchFamily="34" charset="-122"/>
              </a:rPr>
              <a:t>天数计算，包干使用。</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发放标准除西藏、青海、新疆为</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120</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元</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人</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天外，其余地区均为</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100</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元</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人</a:t>
            </a:r>
            <a:r>
              <a:rPr lang="en-US" altLang="zh-CN"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en-US" b="1"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天</a:t>
            </a:r>
            <a:r>
              <a:rPr lang="zh-CN" altLang="en-US" dirty="0">
                <a:solidFill>
                  <a:srgbClr val="000000"/>
                </a:solidFill>
                <a:latin typeface="微软雅黑" panose="020B0503020204020204" pitchFamily="34" charset="-122"/>
                <a:ea typeface="微软雅黑" panose="020B0503020204020204" pitchFamily="34" charset="-122"/>
              </a:rPr>
              <a:t>。在途期间的伙食补助费按当天最后到达目的地的标准报销。</a:t>
            </a:r>
            <a:endParaRPr lang="zh-CN" altLang="en-US" dirty="0" smtClean="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114550" y="190788"/>
            <a:ext cx="7962900" cy="646331"/>
          </a:xfrm>
          <a:prstGeom prst="rect">
            <a:avLst/>
          </a:prstGeom>
          <a:noFill/>
        </p:spPr>
        <p:txBody>
          <a:bodyPr wrap="square" rtlCol="0">
            <a:spAutoFit/>
          </a:bodyPr>
          <a:lstStyle/>
          <a:p>
            <a:pPr lvl="0" algn="ctr"/>
            <a:r>
              <a:rPr lang="zh-CN" altLang="en-US" sz="3600" b="1" dirty="0" smtClean="0">
                <a:solidFill>
                  <a:srgbClr val="000000"/>
                </a:solidFill>
              </a:rPr>
              <a:t>（四）市内交通费</a:t>
            </a:r>
            <a:endParaRPr lang="zh-CN" altLang="en-US" sz="3600" b="1" dirty="0" smtClean="0">
              <a:solidFill>
                <a:srgbClr val="000000"/>
              </a:solidFill>
            </a:endParaRPr>
          </a:p>
        </p:txBody>
      </p:sp>
      <p:sp>
        <p:nvSpPr>
          <p:cNvPr id="2" name="灯片编号占位符 1"/>
          <p:cNvSpPr>
            <a:spLocks noGrp="1"/>
          </p:cNvSpPr>
          <p:nvPr>
            <p:ph type="sldNum" sz="quarter" idx="12"/>
          </p:nvPr>
        </p:nvSpPr>
        <p:spPr/>
        <p:txBody>
          <a:bodyPr/>
          <a:lstStyle/>
          <a:p>
            <a:fld id="{E646DBFD-8A43-490A-8B86-7E4C38E4D719}" type="slidenum">
              <a:rPr lang="zh-CN" altLang="en-US" smtClean="0"/>
            </a:fld>
            <a:endParaRPr lang="zh-CN" altLang="en-US"/>
          </a:p>
        </p:txBody>
      </p:sp>
      <p:sp>
        <p:nvSpPr>
          <p:cNvPr id="4" name="TextBox 3"/>
          <p:cNvSpPr txBox="1"/>
          <p:nvPr/>
        </p:nvSpPr>
        <p:spPr>
          <a:xfrm>
            <a:off x="2000250" y="1843088"/>
            <a:ext cx="8358188" cy="2063835"/>
          </a:xfrm>
          <a:prstGeom prst="rect">
            <a:avLst/>
          </a:prstGeom>
          <a:noFill/>
        </p:spPr>
        <p:txBody>
          <a:bodyPr wrap="square" rtlCol="0">
            <a:spAutoFit/>
          </a:bodyPr>
          <a:lstStyle/>
          <a:p>
            <a:pPr>
              <a:lnSpc>
                <a:spcPct val="150000"/>
              </a:lnSpc>
            </a:pPr>
            <a:r>
              <a:rPr lang="zh-CN" altLang="en-US" sz="2200" dirty="0">
                <a:solidFill>
                  <a:srgbClr val="000000"/>
                </a:solidFill>
                <a:latin typeface="微软雅黑" panose="020B0503020204020204" pitchFamily="34" charset="-122"/>
                <a:ea typeface="微软雅黑" panose="020B0503020204020204" pitchFamily="34" charset="-122"/>
              </a:rPr>
              <a:t>城市内交通费是指工作人员因公出差期间发生的市内交通费用。</a:t>
            </a:r>
            <a:endParaRPr lang="zh-CN" altLang="en-US" sz="2200" dirty="0">
              <a:solidFill>
                <a:srgbClr val="000000"/>
              </a:solidFill>
              <a:latin typeface="微软雅黑" panose="020B0503020204020204" pitchFamily="34" charset="-122"/>
              <a:ea typeface="微软雅黑" panose="020B0503020204020204" pitchFamily="34" charset="-122"/>
            </a:endParaRPr>
          </a:p>
          <a:p>
            <a:pPr>
              <a:lnSpc>
                <a:spcPct val="150000"/>
              </a:lnSpc>
            </a:pPr>
            <a:r>
              <a:rPr lang="zh-CN" altLang="en-US" sz="2200" dirty="0">
                <a:solidFill>
                  <a:srgbClr val="000000"/>
                </a:solidFill>
                <a:latin typeface="微软雅黑" panose="020B0503020204020204" pitchFamily="34" charset="-122"/>
                <a:ea typeface="微软雅黑" panose="020B0503020204020204" pitchFamily="34" charset="-122"/>
              </a:rPr>
              <a:t> </a:t>
            </a:r>
            <a:endParaRPr lang="en-US" altLang="zh-CN" sz="2200" dirty="0" smtClean="0">
              <a:solidFill>
                <a:srgbClr val="000000"/>
              </a:solidFill>
              <a:latin typeface="微软雅黑" panose="020B0503020204020204" pitchFamily="34" charset="-122"/>
              <a:ea typeface="微软雅黑" panose="020B0503020204020204" pitchFamily="34" charset="-122"/>
            </a:endParaRPr>
          </a:p>
          <a:p>
            <a:pPr>
              <a:lnSpc>
                <a:spcPct val="150000"/>
              </a:lnSpc>
            </a:pPr>
            <a:endParaRPr lang="en-US" altLang="zh-CN" sz="2200" dirty="0">
              <a:solidFill>
                <a:srgbClr val="000000"/>
              </a:solidFill>
              <a:latin typeface="微软雅黑" panose="020B0503020204020204" pitchFamily="34" charset="-122"/>
              <a:ea typeface="微软雅黑" panose="020B0503020204020204" pitchFamily="34" charset="-122"/>
            </a:endParaRPr>
          </a:p>
          <a:p>
            <a:pPr>
              <a:lnSpc>
                <a:spcPct val="150000"/>
              </a:lnSpc>
            </a:pPr>
            <a:r>
              <a:rPr lang="zh-CN" altLang="en-US" sz="2200" dirty="0" smtClean="0">
                <a:solidFill>
                  <a:srgbClr val="000000"/>
                </a:solidFill>
                <a:latin typeface="微软雅黑" panose="020B0503020204020204" pitchFamily="34" charset="-122"/>
                <a:ea typeface="微软雅黑" panose="020B0503020204020204" pitchFamily="34" charset="-122"/>
              </a:rPr>
              <a:t>市内</a:t>
            </a:r>
            <a:r>
              <a:rPr lang="zh-CN" altLang="en-US" sz="2200" dirty="0">
                <a:solidFill>
                  <a:srgbClr val="000000"/>
                </a:solidFill>
                <a:latin typeface="微软雅黑" panose="020B0503020204020204" pitchFamily="34" charset="-122"/>
                <a:ea typeface="微软雅黑" panose="020B0503020204020204" pitchFamily="34" charset="-122"/>
              </a:rPr>
              <a:t>交通费按出差自然</a:t>
            </a:r>
            <a:r>
              <a:rPr lang="en-US" altLang="zh-CN" sz="2200" dirty="0">
                <a:solidFill>
                  <a:srgbClr val="000000"/>
                </a:solidFill>
                <a:latin typeface="微软雅黑" panose="020B0503020204020204" pitchFamily="34" charset="-122"/>
                <a:ea typeface="微软雅黑" panose="020B0503020204020204" pitchFamily="34" charset="-122"/>
              </a:rPr>
              <a:t>(</a:t>
            </a:r>
            <a:r>
              <a:rPr lang="zh-CN" altLang="en-US" sz="2200" dirty="0">
                <a:solidFill>
                  <a:srgbClr val="000000"/>
                </a:solidFill>
                <a:latin typeface="微软雅黑" panose="020B0503020204020204" pitchFamily="34" charset="-122"/>
                <a:ea typeface="微软雅黑" panose="020B0503020204020204" pitchFamily="34" charset="-122"/>
              </a:rPr>
              <a:t>日历</a:t>
            </a:r>
            <a:r>
              <a:rPr lang="en-US" altLang="zh-CN" sz="2200" dirty="0">
                <a:solidFill>
                  <a:srgbClr val="000000"/>
                </a:solidFill>
                <a:latin typeface="微软雅黑" panose="020B0503020204020204" pitchFamily="34" charset="-122"/>
                <a:ea typeface="微软雅黑" panose="020B0503020204020204" pitchFamily="34" charset="-122"/>
              </a:rPr>
              <a:t>)</a:t>
            </a:r>
            <a:r>
              <a:rPr lang="zh-CN" altLang="en-US" sz="2200" dirty="0">
                <a:solidFill>
                  <a:srgbClr val="000000"/>
                </a:solidFill>
                <a:latin typeface="微软雅黑" panose="020B0503020204020204" pitchFamily="34" charset="-122"/>
                <a:ea typeface="微软雅黑" panose="020B0503020204020204" pitchFamily="34" charset="-122"/>
              </a:rPr>
              <a:t>天数计算，每人每天</a:t>
            </a:r>
            <a:r>
              <a:rPr lang="en-US" altLang="zh-CN" sz="2200" dirty="0">
                <a:solidFill>
                  <a:srgbClr val="000000"/>
                </a:solidFill>
                <a:latin typeface="微软雅黑" panose="020B0503020204020204" pitchFamily="34" charset="-122"/>
                <a:ea typeface="微软雅黑" panose="020B0503020204020204" pitchFamily="34" charset="-122"/>
              </a:rPr>
              <a:t>80</a:t>
            </a:r>
            <a:r>
              <a:rPr lang="zh-CN" altLang="en-US" sz="2200" dirty="0">
                <a:solidFill>
                  <a:srgbClr val="000000"/>
                </a:solidFill>
                <a:latin typeface="微软雅黑" panose="020B0503020204020204" pitchFamily="34" charset="-122"/>
                <a:ea typeface="微软雅黑" panose="020B0503020204020204" pitchFamily="34" charset="-122"/>
              </a:rPr>
              <a:t>元包干使用</a:t>
            </a:r>
            <a:r>
              <a:rPr lang="zh-CN" altLang="en-US" sz="2200" dirty="0" smtClean="0">
                <a:solidFill>
                  <a:srgbClr val="000000"/>
                </a:solidFill>
                <a:latin typeface="微软雅黑" panose="020B0503020204020204" pitchFamily="34" charset="-122"/>
                <a:ea typeface="微软雅黑" panose="020B0503020204020204" pitchFamily="34" charset="-122"/>
              </a:rPr>
              <a:t>。</a:t>
            </a:r>
            <a:endParaRPr lang="en-US" altLang="zh-CN" sz="2200" b="1" dirty="0" smtClean="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par>
    </p:tnLst>
  </p:timing>
</p:sld>
</file>

<file path=ppt/tags/tag1.xml><?xml version="1.0" encoding="utf-8"?>
<p:tagLst xmlns:p="http://schemas.openxmlformats.org/presentationml/2006/main">
  <p:tag name="MH" val="20170923004004"/>
  <p:tag name="MH_LIBRARY" val="GRAPHIC"/>
  <p:tag name="MH_ORDER" val="五边形 1"/>
</p:tagLst>
</file>

<file path=ppt/tags/tag10.xml><?xml version="1.0" encoding="utf-8"?>
<p:tagLst xmlns:p="http://schemas.openxmlformats.org/presentationml/2006/main">
  <p:tag name="MH" val="20170923004004"/>
  <p:tag name="MH_LIBRARY" val="GRAPHIC"/>
  <p:tag name="MH_ORDER" val="五边形 1"/>
</p:tagLst>
</file>

<file path=ppt/tags/tag11.xml><?xml version="1.0" encoding="utf-8"?>
<p:tagLst xmlns:p="http://schemas.openxmlformats.org/presentationml/2006/main">
  <p:tag name="MH" val="20170923004004"/>
  <p:tag name="MH_LIBRARY" val="GRAPHIC"/>
  <p:tag name="MH_ORDER" val="剪去同侧角的矩形 26"/>
</p:tagLst>
</file>

<file path=ppt/tags/tag12.xml><?xml version="1.0" encoding="utf-8"?>
<p:tagLst xmlns:p="http://schemas.openxmlformats.org/presentationml/2006/main">
  <p:tag name="MH" val="20170923004004"/>
  <p:tag name="MH_LIBRARY" val="GRAPHIC"/>
  <p:tag name="MH_ORDER" val="剪去同侧角的矩形 29"/>
</p:tagLst>
</file>

<file path=ppt/tags/tag13.xml><?xml version="1.0" encoding="utf-8"?>
<p:tagLst xmlns:p="http://schemas.openxmlformats.org/presentationml/2006/main">
  <p:tag name="MH" val="20170923004004"/>
  <p:tag name="MH_LIBRARY" val="GRAPHIC"/>
  <p:tag name="MH_ORDER" val="五边形 1"/>
</p:tagLst>
</file>

<file path=ppt/tags/tag2.xml><?xml version="1.0" encoding="utf-8"?>
<p:tagLst xmlns:p="http://schemas.openxmlformats.org/presentationml/2006/main">
  <p:tag name="MH" val="20170923004004"/>
  <p:tag name="MH_LIBRARY" val="GRAPHIC"/>
  <p:tag name="MH_ORDER" val="剪去同侧角的矩形 23"/>
</p:tagLst>
</file>

<file path=ppt/tags/tag3.xml><?xml version="1.0" encoding="utf-8"?>
<p:tagLst xmlns:p="http://schemas.openxmlformats.org/presentationml/2006/main">
  <p:tag name="MH" val="20170923004004"/>
  <p:tag name="MH_LIBRARY" val="GRAPHIC"/>
  <p:tag name="MH_ORDER" val="五边形 1"/>
</p:tagLst>
</file>

<file path=ppt/tags/tag4.xml><?xml version="1.0" encoding="utf-8"?>
<p:tagLst xmlns:p="http://schemas.openxmlformats.org/presentationml/2006/main">
  <p:tag name="MH" val="20170923004004"/>
  <p:tag name="MH_LIBRARY" val="GRAPHIC"/>
  <p:tag name="MH_ORDER" val="剪去同侧角的矩形 26"/>
</p:tagLst>
</file>

<file path=ppt/tags/tag5.xml><?xml version="1.0" encoding="utf-8"?>
<p:tagLst xmlns:p="http://schemas.openxmlformats.org/presentationml/2006/main">
  <p:tag name="MH" val="20170923004004"/>
  <p:tag name="MH_LIBRARY" val="GRAPHIC"/>
  <p:tag name="MH_ORDER" val="五边形 1"/>
</p:tagLst>
</file>

<file path=ppt/tags/tag6.xml><?xml version="1.0" encoding="utf-8"?>
<p:tagLst xmlns:p="http://schemas.openxmlformats.org/presentationml/2006/main">
  <p:tag name="MH" val="20170923004004"/>
  <p:tag name="MH_LIBRARY" val="GRAPHIC"/>
  <p:tag name="MH_ORDER" val="剪去同侧角的矩形 29"/>
</p:tagLst>
</file>

<file path=ppt/tags/tag7.xml><?xml version="1.0" encoding="utf-8"?>
<p:tagLst xmlns:p="http://schemas.openxmlformats.org/presentationml/2006/main">
  <p:tag name="MH" val="20170923004004"/>
  <p:tag name="MH_LIBRARY" val="GRAPHIC"/>
  <p:tag name="MH_ORDER" val="文本框 8"/>
</p:tagLst>
</file>

<file path=ppt/tags/tag8.xml><?xml version="1.0" encoding="utf-8"?>
<p:tagLst xmlns:p="http://schemas.openxmlformats.org/presentationml/2006/main">
  <p:tag name="MH" val="20170923004004"/>
  <p:tag name="MH_LIBRARY" val="GRAPHIC"/>
  <p:tag name="MH_ORDER" val="Oval 9"/>
</p:tagLst>
</file>

<file path=ppt/tags/tag9.xml><?xml version="1.0" encoding="utf-8"?>
<p:tagLst xmlns:p="http://schemas.openxmlformats.org/presentationml/2006/main">
  <p:tag name="MH" val="20170923004004"/>
  <p:tag name="MH_LIBRARY" val="GRAPHIC"/>
  <p:tag name="MH_ORDER" val="Oval 10"/>
</p:tagLst>
</file>

<file path=ppt/theme/theme1.xml><?xml version="1.0" encoding="utf-8"?>
<a:theme xmlns:a="http://schemas.openxmlformats.org/drawingml/2006/main" name="Office 主题​​">
  <a:themeElements>
    <a:clrScheme name="党建">
      <a:dk1>
        <a:srgbClr val="C00000"/>
      </a:dk1>
      <a:lt1>
        <a:srgbClr val="FFFFFF"/>
      </a:lt1>
      <a:dk2>
        <a:srgbClr val="C00000"/>
      </a:dk2>
      <a:lt2>
        <a:srgbClr val="C00000"/>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FF404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3555</Words>
  <Application>WPS 演示</Application>
  <PresentationFormat>自定义</PresentationFormat>
  <Paragraphs>303</Paragraphs>
  <Slides>22</Slides>
  <Notes>19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腾祥倩影简</vt:lpstr>
      <vt:lpstr>微软雅黑</vt:lpstr>
      <vt:lpstr>Arial Rounded MT Bold</vt:lpstr>
      <vt:lpstr>Times New Roman</vt:lpstr>
      <vt:lpstr>Arial Narrow</vt:lpstr>
      <vt:lpstr>Times New Roman</vt:lpstr>
      <vt:lpstr>等线</vt:lpstr>
      <vt:lpstr>Arial Unicode MS</vt:lpstr>
      <vt:lpstr>Wingdings</vt:lpstr>
      <vt:lpstr>方正达利体简体 Heavy</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ASUSpro</dc:creator>
  <cp:lastModifiedBy>hp</cp:lastModifiedBy>
  <cp:revision>90</cp:revision>
  <dcterms:created xsi:type="dcterms:W3CDTF">2017-09-20T04:33:00Z</dcterms:created>
  <dcterms:modified xsi:type="dcterms:W3CDTF">2017-11-15T08:15:50Z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